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1" r:id="rId3"/>
    <p:sldId id="282" r:id="rId5"/>
    <p:sldId id="284" r:id="rId6"/>
    <p:sldId id="283" r:id="rId7"/>
    <p:sldId id="285" r:id="rId8"/>
    <p:sldId id="286" r:id="rId9"/>
    <p:sldId id="257" r:id="rId10"/>
    <p:sldId id="258" r:id="rId11"/>
    <p:sldId id="262" r:id="rId12"/>
    <p:sldId id="259" r:id="rId13"/>
    <p:sldId id="261" r:id="rId14"/>
    <p:sldId id="287" r:id="rId15"/>
    <p:sldId id="260" r:id="rId16"/>
    <p:sldId id="263" r:id="rId17"/>
    <p:sldId id="264" r:id="rId18"/>
    <p:sldId id="270" r:id="rId19"/>
    <p:sldId id="288" r:id="rId20"/>
    <p:sldId id="289" r:id="rId21"/>
    <p:sldId id="265" r:id="rId22"/>
    <p:sldId id="267" r:id="rId23"/>
    <p:sldId id="266" r:id="rId24"/>
    <p:sldId id="268" r:id="rId25"/>
    <p:sldId id="269" r:id="rId26"/>
    <p:sldId id="271" r:id="rId27"/>
    <p:sldId id="275" r:id="rId28"/>
    <p:sldId id="274" r:id="rId29"/>
    <p:sldId id="276" r:id="rId30"/>
    <p:sldId id="277" r:id="rId31"/>
    <p:sldId id="290" r:id="rId32"/>
    <p:sldId id="291" r:id="rId33"/>
    <p:sldId id="297" r:id="rId34"/>
    <p:sldId id="292" r:id="rId35"/>
    <p:sldId id="296" r:id="rId36"/>
    <p:sldId id="293" r:id="rId37"/>
    <p:sldId id="294" r:id="rId38"/>
    <p:sldId id="298" r:id="rId39"/>
    <p:sldId id="295" r:id="rId40"/>
    <p:sldId id="299" r:id="rId41"/>
    <p:sldId id="301" r:id="rId42"/>
    <p:sldId id="300" r:id="rId43"/>
    <p:sldId id="302" r:id="rId44"/>
    <p:sldId id="303" r:id="rId45"/>
    <p:sldId id="306" r:id="rId46"/>
    <p:sldId id="308" r:id="rId47"/>
    <p:sldId id="304" r:id="rId48"/>
    <p:sldId id="307" r:id="rId49"/>
    <p:sldId id="305" r:id="rId50"/>
    <p:sldId id="279" r:id="rId51"/>
    <p:sldId id="309" r:id="rId52"/>
    <p:sldId id="311" r:id="rId53"/>
    <p:sldId id="310" r:id="rId54"/>
    <p:sldId id="317" r:id="rId55"/>
    <p:sldId id="315" r:id="rId56"/>
    <p:sldId id="312" r:id="rId57"/>
    <p:sldId id="318" r:id="rId58"/>
    <p:sldId id="319" r:id="rId59"/>
    <p:sldId id="320" r:id="rId60"/>
    <p:sldId id="323" r:id="rId61"/>
    <p:sldId id="314" r:id="rId62"/>
    <p:sldId id="328" r:id="rId63"/>
    <p:sldId id="325" r:id="rId64"/>
    <p:sldId id="326" r:id="rId65"/>
    <p:sldId id="327"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DA431A"/>
    <a:srgbClr val="A13113"/>
    <a:srgbClr val="45D2CF"/>
    <a:srgbClr val="366390"/>
    <a:srgbClr val="2E547A"/>
    <a:srgbClr val="D3B555"/>
    <a:srgbClr val="CAA634"/>
    <a:srgbClr val="2B57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87" autoAdjust="0"/>
    <p:restoredTop sz="95618" autoAdjust="0"/>
  </p:normalViewPr>
  <p:slideViewPr>
    <p:cSldViewPr snapToGrid="0" showGuides="1">
      <p:cViewPr varScale="1">
        <p:scale>
          <a:sx n="114" d="100"/>
          <a:sy n="114" d="100"/>
        </p:scale>
        <p:origin x="948" y="96"/>
      </p:cViewPr>
      <p:guideLst>
        <p:guide orient="horz" pos="2184"/>
        <p:guide pos="3840"/>
      </p:guideLst>
    </p:cSldViewPr>
  </p:slideViewPr>
  <p:notesTextViewPr>
    <p:cViewPr>
      <p:scale>
        <a:sx n="3" d="2"/>
        <a:sy n="3" d="2"/>
      </p:scale>
      <p:origin x="0" y="0"/>
    </p:cViewPr>
  </p:notesTextViewPr>
  <p:sorterViewPr>
    <p:cViewPr>
      <p:scale>
        <a:sx n="178" d="100"/>
        <a:sy n="178"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2" Type="http://schemas.openxmlformats.org/officeDocument/2006/relationships/customXml" Target="../customXml/item3.xml"/><Relationship Id="rId71" Type="http://schemas.openxmlformats.org/officeDocument/2006/relationships/customXml" Target="../customXml/item2.xml"/><Relationship Id="rId70" Type="http://schemas.openxmlformats.org/officeDocument/2006/relationships/customXml" Target="../customXml/item1.xml"/><Relationship Id="rId7" Type="http://schemas.openxmlformats.org/officeDocument/2006/relationships/slide" Target="slides/slide4.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3DC721-DF81-4DB7-8865-34D6EDA3F41A}"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8B33EE-DD7B-4BFC-BEB9-A2BD62347EEF}"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edureka.co/splunk" TargetMode="External"/><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solidFill>
                  <a:srgbClr val="4A4A4A"/>
                </a:solidFill>
                <a:effectLst/>
              </a:rPr>
              <a:t>you must be aware of the exponential growth in machine data over the last decade. </a:t>
            </a:r>
            <a:endParaRPr lang="en-US" dirty="0">
              <a:solidFill>
                <a:srgbClr val="4A4A4A"/>
              </a:solidFill>
              <a:effectLst/>
            </a:endParaRPr>
          </a:p>
          <a:p>
            <a:pPr algn="just"/>
            <a:endParaRPr lang="en-US" dirty="0">
              <a:solidFill>
                <a:srgbClr val="4A4A4A"/>
              </a:solidFill>
              <a:effectLst/>
            </a:endParaRPr>
          </a:p>
          <a:p>
            <a:pPr algn="just"/>
            <a:r>
              <a:rPr lang="en-US" dirty="0">
                <a:solidFill>
                  <a:srgbClr val="4A4A4A"/>
                </a:solidFill>
                <a:effectLst/>
              </a:rPr>
              <a:t>It was partly because of the growing number of machines in the IT infrastructure and partly because of the increased use of IoT devices.</a:t>
            </a:r>
            <a:endParaRPr lang="en-US" dirty="0">
              <a:solidFill>
                <a:srgbClr val="4A4A4A"/>
              </a:solidFill>
              <a:effectLst/>
            </a:endParaRPr>
          </a:p>
          <a:p>
            <a:pPr algn="just"/>
            <a:endParaRPr lang="en-US" dirty="0">
              <a:solidFill>
                <a:srgbClr val="4A4A4A"/>
              </a:solidFill>
              <a:effectLst/>
            </a:endParaRPr>
          </a:p>
          <a:p>
            <a:pPr algn="just"/>
            <a:endParaRPr lang="en-US" dirty="0">
              <a:solidFill>
                <a:srgbClr val="4A4A4A"/>
              </a:solidFill>
              <a:effectLst/>
            </a:endParaRPr>
          </a:p>
          <a:p>
            <a:pPr algn="just"/>
            <a:r>
              <a:rPr lang="en-US" dirty="0">
                <a:solidFill>
                  <a:srgbClr val="4A4A4A"/>
                </a:solidFill>
                <a:effectLst/>
              </a:rPr>
              <a:t> This machine data has a lot of valuable information </a:t>
            </a:r>
            <a:endParaRPr lang="en-US" dirty="0">
              <a:solidFill>
                <a:srgbClr val="4A4A4A"/>
              </a:solidFill>
              <a:effectLst/>
            </a:endParaRPr>
          </a:p>
          <a:p>
            <a:pPr algn="just"/>
            <a:endParaRPr lang="en-US" dirty="0">
              <a:solidFill>
                <a:srgbClr val="4A4A4A"/>
              </a:solidFill>
              <a:effectLst/>
            </a:endParaRPr>
          </a:p>
          <a:p>
            <a:pPr algn="just"/>
            <a:r>
              <a:rPr lang="en-US" dirty="0">
                <a:solidFill>
                  <a:srgbClr val="4A4A4A"/>
                </a:solidFill>
                <a:effectLst/>
              </a:rPr>
              <a:t>drive efficiency, productivity and visibility for the business. Splunk was founded in 2003 for one purpose: </a:t>
            </a:r>
            <a:endParaRPr lang="en-US" dirty="0">
              <a:solidFill>
                <a:srgbClr val="4A4A4A"/>
              </a:solidFill>
              <a:effectLst/>
            </a:endParaRPr>
          </a:p>
          <a:p>
            <a:pPr algn="just"/>
            <a:endParaRPr lang="en-US" i="1" dirty="0">
              <a:solidFill>
                <a:srgbClr val="4A4A4A"/>
              </a:solidFill>
              <a:effectLst/>
            </a:endParaRPr>
          </a:p>
          <a:p>
            <a:pPr algn="just"/>
            <a:endParaRPr lang="en-US" i="1" dirty="0">
              <a:solidFill>
                <a:srgbClr val="4A4A4A"/>
              </a:solidFill>
              <a:effectLst/>
            </a:endParaRPr>
          </a:p>
          <a:p>
            <a:pPr algn="just"/>
            <a:r>
              <a:rPr lang="en-US" i="1" dirty="0">
                <a:solidFill>
                  <a:srgbClr val="4A4A4A"/>
                </a:solidFill>
                <a:effectLst/>
              </a:rPr>
              <a:t>To Make Sense Of Machine Generated Log Data </a:t>
            </a:r>
            <a:r>
              <a:rPr lang="en-US" dirty="0">
                <a:solidFill>
                  <a:srgbClr val="4A4A4A"/>
                </a:solidFill>
                <a:effectLst/>
              </a:rPr>
              <a:t>and since then the demand for </a:t>
            </a:r>
            <a:r>
              <a:rPr lang="en-US" b="1" i="1" dirty="0">
                <a:solidFill>
                  <a:srgbClr val="007BFF"/>
                </a:solidFill>
                <a:effectLst/>
                <a:hlinkClick r:id="rId3"/>
              </a:rPr>
              <a:t>Splunk</a:t>
            </a:r>
            <a:r>
              <a:rPr lang="en-US" dirty="0">
                <a:effectLst/>
              </a:rPr>
              <a:t> </a:t>
            </a:r>
            <a:r>
              <a:rPr lang="en-US" b="1" i="1" dirty="0">
                <a:solidFill>
                  <a:srgbClr val="007BFF"/>
                </a:solidFill>
                <a:effectLst/>
                <a:hlinkClick r:id="rId3"/>
              </a:rPr>
              <a:t>skill</a:t>
            </a:r>
            <a:r>
              <a:rPr lang="en-US" dirty="0">
                <a:effectLst/>
              </a:rPr>
              <a:t> is increasing.</a:t>
            </a:r>
            <a:endParaRPr lang="en-US" dirty="0">
              <a:effectLst/>
            </a:endParaRPr>
          </a:p>
          <a:p>
            <a:pPr algn="just"/>
            <a:br>
              <a:rPr lang="en-US" dirty="0"/>
            </a:br>
            <a:endParaRPr lang="en-US" dirty="0"/>
          </a:p>
          <a:p>
            <a:r>
              <a:rPr lang="en-US" dirty="0">
                <a:solidFill>
                  <a:srgbClr val="4A4A4A"/>
                </a:solidFill>
                <a:effectLst/>
              </a:rPr>
              <a:t>Now imagine if you were a </a:t>
            </a:r>
            <a:r>
              <a:rPr lang="en-US" dirty="0" err="1">
                <a:solidFill>
                  <a:srgbClr val="4A4A4A"/>
                </a:solidFill>
                <a:effectLst/>
              </a:rPr>
              <a:t>SysAdmin</a:t>
            </a:r>
            <a:r>
              <a:rPr lang="en-US" dirty="0">
                <a:solidFill>
                  <a:srgbClr val="4A4A4A"/>
                </a:solidFill>
                <a:effectLst/>
              </a:rPr>
              <a:t>, </a:t>
            </a:r>
            <a:endParaRPr lang="en-US" dirty="0">
              <a:solidFill>
                <a:srgbClr val="4A4A4A"/>
              </a:solidFill>
              <a:effectLst/>
            </a:endParaRPr>
          </a:p>
          <a:p>
            <a:endParaRPr lang="en-US" dirty="0">
              <a:solidFill>
                <a:srgbClr val="4A4A4A"/>
              </a:solidFill>
              <a:effectLst/>
            </a:endParaRPr>
          </a:p>
          <a:p>
            <a:pPr marL="0" marR="0" lvl="0" indent="0" algn="l" defTabSz="914400" rtl="0" eaLnBrk="1" fontAlgn="auto" latinLnBrk="0" hangingPunct="1">
              <a:lnSpc>
                <a:spcPct val="100000"/>
              </a:lnSpc>
              <a:spcBef>
                <a:spcPts val="0"/>
              </a:spcBef>
              <a:spcAft>
                <a:spcPts val="0"/>
              </a:spcAft>
              <a:buClrTx/>
              <a:buSzTx/>
              <a:buFontTx/>
              <a:buNone/>
              <a:defRPr/>
            </a:pPr>
            <a:r>
              <a:rPr lang="en-US" b="0" i="0" dirty="0">
                <a:solidFill>
                  <a:srgbClr val="4A4A4A"/>
                </a:solidFill>
                <a:effectLst/>
                <a:latin typeface="Open Sans" panose="020B0606030504020204" pitchFamily="34" charset="0"/>
              </a:rPr>
              <a:t>Now imagine if you were a </a:t>
            </a:r>
            <a:r>
              <a:rPr lang="en-US" b="0" i="0" dirty="0" err="1">
                <a:solidFill>
                  <a:srgbClr val="4A4A4A"/>
                </a:solidFill>
                <a:effectLst/>
                <a:latin typeface="Open Sans" panose="020B0606030504020204" pitchFamily="34" charset="0"/>
              </a:rPr>
              <a:t>SysAdmin</a:t>
            </a:r>
            <a:r>
              <a:rPr lang="en-US" b="0" i="0" dirty="0">
                <a:solidFill>
                  <a:srgbClr val="4A4A4A"/>
                </a:solidFill>
                <a:effectLst/>
                <a:latin typeface="Open Sans" panose="020B0606030504020204" pitchFamily="34" charset="0"/>
              </a:rPr>
              <a:t> trying to figure out what went wrong in your system’s hardware and you stumble upon logs</a:t>
            </a:r>
            <a:endParaRPr lang="en-US" dirty="0"/>
          </a:p>
          <a:p>
            <a:endParaRPr lang="en-US" dirty="0">
              <a:solidFill>
                <a:srgbClr val="4A4A4A"/>
              </a:solidFill>
              <a:effectLst/>
            </a:endParaRPr>
          </a:p>
          <a:p>
            <a:endParaRPr lang="en-US" dirty="0"/>
          </a:p>
          <a:p>
            <a:pPr>
              <a:buFont typeface="Arial" panose="020B0604020202020204" pitchFamily="34" charset="0"/>
              <a:buChar char="•"/>
            </a:pPr>
            <a:r>
              <a:rPr lang="en-US" dirty="0">
                <a:solidFill>
                  <a:srgbClr val="4A4A4A"/>
                </a:solidFill>
                <a:effectLst/>
              </a:rPr>
              <a:t>Complex to understand</a:t>
            </a:r>
            <a:endParaRPr lang="en-US" dirty="0"/>
          </a:p>
          <a:p>
            <a:pPr>
              <a:buFont typeface="Arial" panose="020B0604020202020204" pitchFamily="34" charset="0"/>
              <a:buChar char="•"/>
            </a:pPr>
            <a:r>
              <a:rPr lang="en-US" dirty="0">
                <a:solidFill>
                  <a:srgbClr val="4A4A4A"/>
                </a:solidFill>
                <a:effectLst/>
              </a:rPr>
              <a:t>In an unstructured format</a:t>
            </a:r>
            <a:endParaRPr lang="en-US" dirty="0"/>
          </a:p>
          <a:p>
            <a:pPr>
              <a:buFont typeface="Arial" panose="020B0604020202020204" pitchFamily="34" charset="0"/>
              <a:buChar char="•"/>
            </a:pPr>
            <a:r>
              <a:rPr lang="en-US" dirty="0">
                <a:solidFill>
                  <a:srgbClr val="4A4A4A"/>
                </a:solidFill>
                <a:effectLst/>
              </a:rPr>
              <a:t>Not suitable for making analysis / visualization</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08B33EE-DD7B-4BFC-BEB9-A2BD62347EEF}"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4A4A4A"/>
                </a:solidFill>
                <a:effectLst/>
              </a:rPr>
              <a:t>Now imagine if you were a </a:t>
            </a:r>
            <a:r>
              <a:rPr lang="en-US" dirty="0" err="1">
                <a:solidFill>
                  <a:srgbClr val="4A4A4A"/>
                </a:solidFill>
                <a:effectLst/>
              </a:rPr>
              <a:t>SysAdmin</a:t>
            </a:r>
            <a:r>
              <a:rPr lang="en-US" dirty="0">
                <a:solidFill>
                  <a:srgbClr val="4A4A4A"/>
                </a:solidFill>
                <a:effectLst/>
              </a:rPr>
              <a:t>, </a:t>
            </a:r>
            <a:endParaRPr lang="en-US" dirty="0"/>
          </a:p>
          <a:p>
            <a:pPr>
              <a:buFont typeface="Arial" panose="020B0604020202020204" pitchFamily="34" charset="0"/>
              <a:buChar char="•"/>
            </a:pPr>
            <a:r>
              <a:rPr lang="en-US" dirty="0">
                <a:solidFill>
                  <a:srgbClr val="4A4A4A"/>
                </a:solidFill>
                <a:effectLst/>
              </a:rPr>
              <a:t>Complex to understand</a:t>
            </a:r>
            <a:endParaRPr lang="en-US" dirty="0"/>
          </a:p>
          <a:p>
            <a:pPr>
              <a:buFont typeface="Arial" panose="020B0604020202020204" pitchFamily="34" charset="0"/>
              <a:buChar char="•"/>
            </a:pPr>
            <a:r>
              <a:rPr lang="en-US" dirty="0">
                <a:solidFill>
                  <a:srgbClr val="4A4A4A"/>
                </a:solidFill>
                <a:effectLst/>
              </a:rPr>
              <a:t>In an unstructured format</a:t>
            </a:r>
            <a:endParaRPr lang="en-US" dirty="0"/>
          </a:p>
          <a:p>
            <a:pPr>
              <a:buFont typeface="Arial" panose="020B0604020202020204" pitchFamily="34" charset="0"/>
              <a:buChar char="•"/>
            </a:pPr>
            <a:r>
              <a:rPr lang="en-US" dirty="0">
                <a:solidFill>
                  <a:srgbClr val="4A4A4A"/>
                </a:solidFill>
                <a:effectLst/>
              </a:rPr>
              <a:t>Not suitable for making analysis / visualization</a:t>
            </a:r>
            <a:endParaRPr lang="en-US" dirty="0"/>
          </a:p>
          <a:p>
            <a:br>
              <a:rPr lang="en-US" dirty="0"/>
            </a:br>
            <a:endParaRPr lang="en-US" dirty="0"/>
          </a:p>
          <a:p>
            <a:br>
              <a:rPr lang="en-US" dirty="0"/>
            </a:br>
            <a:endParaRPr lang="en-US" dirty="0"/>
          </a:p>
          <a:p>
            <a:pPr>
              <a:buFont typeface="Arial" panose="020B0604020202020204" pitchFamily="34" charset="0"/>
              <a:buChar char="•"/>
            </a:pPr>
            <a:r>
              <a:rPr lang="en-US" dirty="0">
                <a:solidFill>
                  <a:srgbClr val="4A4A4A"/>
                </a:solidFill>
                <a:effectLst/>
              </a:rPr>
              <a:t>Your input data can be in any format for e.g. .csv, or </a:t>
            </a:r>
            <a:r>
              <a:rPr lang="en-US" dirty="0" err="1">
                <a:solidFill>
                  <a:srgbClr val="4A4A4A"/>
                </a:solidFill>
                <a:effectLst/>
              </a:rPr>
              <a:t>json</a:t>
            </a:r>
            <a:r>
              <a:rPr lang="en-US" dirty="0">
                <a:solidFill>
                  <a:srgbClr val="4A4A4A"/>
                </a:solidFill>
                <a:effectLst/>
              </a:rPr>
              <a:t> or other formats</a:t>
            </a:r>
            <a:endParaRPr lang="en-US" dirty="0"/>
          </a:p>
          <a:p>
            <a:r>
              <a:rPr lang="en-US" dirty="0">
                <a:solidFill>
                  <a:srgbClr val="4A4A4A"/>
                </a:solidFill>
                <a:effectLst/>
              </a:rPr>
              <a:t>Look at the below image to get an idea of how machine data looks.</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A08B33EE-DD7B-4BFC-BEB9-A2BD62347EEF}"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solidFill>
                  <a:srgbClr val="4A4A4A"/>
                </a:solidFill>
                <a:effectLst/>
              </a:rPr>
              <a:t>I am going to tell you how Bosch used Splunk for data analytics.</a:t>
            </a:r>
            <a:endParaRPr lang="en-US" dirty="0">
              <a:solidFill>
                <a:srgbClr val="4A4A4A"/>
              </a:solidFill>
              <a:effectLst/>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solidFill>
                <a:srgbClr val="4A4A4A"/>
              </a:solidFill>
              <a:effectLst/>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solidFill>
                <a:srgbClr val="4A4A4A"/>
              </a:solidFill>
              <a:effectLst/>
            </a:endParaRPr>
          </a:p>
          <a:p>
            <a:pPr marL="0" marR="0" lvl="0" indent="0" algn="l" defTabSz="914400" rtl="0" eaLnBrk="1" fontAlgn="auto" latinLnBrk="0" hangingPunct="1">
              <a:lnSpc>
                <a:spcPct val="100000"/>
              </a:lnSpc>
              <a:spcBef>
                <a:spcPts val="0"/>
              </a:spcBef>
              <a:spcAft>
                <a:spcPts val="0"/>
              </a:spcAft>
              <a:buClrTx/>
              <a:buSzTx/>
              <a:buFontTx/>
              <a:buNone/>
              <a:defRPr/>
            </a:pPr>
            <a:r>
              <a:rPr lang="en-US" dirty="0">
                <a:solidFill>
                  <a:srgbClr val="4A4A4A"/>
                </a:solidFill>
                <a:effectLst/>
              </a:rPr>
              <a:t> They collected the healthcare data from the remotely located patients using IoT devices(sensors).</a:t>
            </a:r>
            <a:endParaRPr lang="en-US" dirty="0">
              <a:solidFill>
                <a:srgbClr val="4A4A4A"/>
              </a:solidFill>
              <a:effectLst/>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solidFill>
                <a:srgbClr val="4A4A4A"/>
              </a:solidFill>
              <a:effectLst/>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solidFill>
                <a:srgbClr val="4A4A4A"/>
              </a:solidFill>
              <a:effectLst/>
            </a:endParaRPr>
          </a:p>
          <a:p>
            <a:pPr marL="0" marR="0" lvl="0" indent="0" algn="l" defTabSz="914400" rtl="0" eaLnBrk="1" fontAlgn="auto" latinLnBrk="0" hangingPunct="1">
              <a:lnSpc>
                <a:spcPct val="100000"/>
              </a:lnSpc>
              <a:spcBef>
                <a:spcPts val="0"/>
              </a:spcBef>
              <a:spcAft>
                <a:spcPts val="0"/>
              </a:spcAft>
              <a:buClrTx/>
              <a:buSzTx/>
              <a:buFontTx/>
              <a:buNone/>
              <a:defRPr/>
            </a:pPr>
            <a:r>
              <a:rPr lang="en-US" dirty="0">
                <a:solidFill>
                  <a:srgbClr val="4A4A4A"/>
                </a:solidFill>
                <a:effectLst/>
              </a:rPr>
              <a:t> Splunk would process this data</a:t>
            </a:r>
            <a:endParaRPr lang="en-US" dirty="0">
              <a:solidFill>
                <a:srgbClr val="4A4A4A"/>
              </a:solidFill>
              <a:effectLst/>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solidFill>
                <a:srgbClr val="4A4A4A"/>
              </a:solidFill>
              <a:effectLst/>
            </a:endParaRPr>
          </a:p>
          <a:p>
            <a:pPr marL="0" marR="0" lvl="0" indent="0" algn="l" defTabSz="914400" rtl="0" eaLnBrk="1" fontAlgn="auto" latinLnBrk="0" hangingPunct="1">
              <a:lnSpc>
                <a:spcPct val="100000"/>
              </a:lnSpc>
              <a:spcBef>
                <a:spcPts val="0"/>
              </a:spcBef>
              <a:spcAft>
                <a:spcPts val="0"/>
              </a:spcAft>
              <a:buClrTx/>
              <a:buSzTx/>
              <a:buFontTx/>
              <a:buNone/>
              <a:defRPr/>
            </a:pPr>
            <a:r>
              <a:rPr lang="en-US" dirty="0">
                <a:solidFill>
                  <a:srgbClr val="4A4A4A"/>
                </a:solidFill>
                <a:effectLst/>
              </a:rPr>
              <a:t>any abnormal activity would be reported to the doctor and patient via the patient interface</a:t>
            </a:r>
            <a:endParaRPr lang="en-US" dirty="0">
              <a:solidFill>
                <a:srgbClr val="4A4A4A"/>
              </a:solidFill>
              <a:effectLst/>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A08B33EE-DD7B-4BFC-BEB9-A2BD62347EEF}"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1" dirty="0">
                <a:solidFill>
                  <a:srgbClr val="4A4A4A"/>
                </a:solidFill>
                <a:effectLst/>
                <a:latin typeface="Open Sans" panose="020B0606030504020204" pitchFamily="34" charset="0"/>
              </a:rPr>
              <a:t>Splunk is a software platform to search, analyze and visualize the machine-generated data gathered </a:t>
            </a:r>
            <a:endParaRPr lang="en-US" b="0" i="1" dirty="0">
              <a:solidFill>
                <a:srgbClr val="4A4A4A"/>
              </a:solidFill>
              <a:effectLst/>
              <a:latin typeface="Open Sans" panose="020B0606030504020204" pitchFamily="34" charset="0"/>
            </a:endParaRPr>
          </a:p>
          <a:p>
            <a:pPr algn="just"/>
            <a:endParaRPr lang="en-US" b="0" i="1" dirty="0">
              <a:solidFill>
                <a:srgbClr val="4A4A4A"/>
              </a:solidFill>
              <a:effectLst/>
              <a:latin typeface="Open Sans" panose="020B0606030504020204" pitchFamily="34" charset="0"/>
            </a:endParaRPr>
          </a:p>
          <a:p>
            <a:pPr algn="just"/>
            <a:r>
              <a:rPr lang="en-US" b="0" i="1" dirty="0">
                <a:solidFill>
                  <a:srgbClr val="4A4A4A"/>
                </a:solidFill>
                <a:effectLst/>
                <a:latin typeface="Open Sans" panose="020B0606030504020204" pitchFamily="34" charset="0"/>
              </a:rPr>
              <a:t>from the websites, applications, sensors, devices etc. which make up your IT infrastructure and business.</a:t>
            </a:r>
            <a:endParaRPr lang="en-US" b="0" i="0" dirty="0">
              <a:solidFill>
                <a:srgbClr val="4A4A4A"/>
              </a:solidFill>
              <a:effectLst/>
              <a:latin typeface="Open Sans" panose="020B0606030504020204" pitchFamily="34" charset="0"/>
            </a:endParaRPr>
          </a:p>
          <a:p>
            <a:pPr algn="l"/>
            <a:br>
              <a:rPr lang="en-US" dirty="0"/>
            </a:br>
            <a:r>
              <a:rPr lang="en-GB" b="0" i="0" dirty="0">
                <a:solidFill>
                  <a:srgbClr val="212529"/>
                </a:solidFill>
                <a:effectLst/>
                <a:latin typeface="Fira Sans" panose="020B0503050000020004" pitchFamily="34" charset="0"/>
              </a:rPr>
              <a:t>Splunk is a distributed system that ingests, processes and indexes log data. Splunk processes data in three stages:</a:t>
            </a:r>
            <a:endParaRPr lang="en-GB" b="0" i="0" dirty="0">
              <a:solidFill>
                <a:srgbClr val="212529"/>
              </a:solidFill>
              <a:effectLst/>
              <a:latin typeface="Fira Sans" panose="020B0503050000020004" pitchFamily="34" charset="0"/>
            </a:endParaRPr>
          </a:p>
          <a:p>
            <a:pPr algn="l">
              <a:buFont typeface="+mj-lt"/>
              <a:buAutoNum type="arabicPeriod"/>
            </a:pPr>
            <a:r>
              <a:rPr lang="en-GB" b="0" i="0" dirty="0">
                <a:solidFill>
                  <a:srgbClr val="212529"/>
                </a:solidFill>
                <a:effectLst/>
                <a:latin typeface="Fira Sans" panose="020B0503050000020004" pitchFamily="34" charset="0"/>
              </a:rPr>
              <a:t>Data Input – Splunk ingests the raw data stream from the source, breaks it into 64K blocks, and adds metadata keys, including hostname, source, character encoding, and the index the data should be stored in.</a:t>
            </a:r>
            <a:endParaRPr lang="en-GB" b="0" i="0" dirty="0">
              <a:solidFill>
                <a:srgbClr val="212529"/>
              </a:solidFill>
              <a:effectLst/>
              <a:latin typeface="Fira Sans" panose="020B0503050000020004" pitchFamily="34" charset="0"/>
            </a:endParaRPr>
          </a:p>
          <a:p>
            <a:pPr algn="l">
              <a:buFont typeface="+mj-lt"/>
              <a:buAutoNum type="arabicPeriod"/>
            </a:pPr>
            <a:r>
              <a:rPr lang="en-GB" b="0" i="0" dirty="0">
                <a:solidFill>
                  <a:srgbClr val="212529"/>
                </a:solidFill>
                <a:effectLst/>
                <a:latin typeface="Fira Sans" panose="020B0503050000020004" pitchFamily="34" charset="0"/>
              </a:rPr>
              <a:t>Data Storage – Splunk parses log data, by breaking it into lines, identifying timestamps, creating individual events and annotating them with metadata keys. It then transforms event data using transformation rules defined by the operator. Finally, Splunk writes the parsed events to disk, pointing to them from an index file which enables fast search across huge data volumes.</a:t>
            </a:r>
            <a:endParaRPr lang="en-GB" b="0" i="0" dirty="0">
              <a:solidFill>
                <a:srgbClr val="212529"/>
              </a:solidFill>
              <a:effectLst/>
              <a:latin typeface="Fira Sans" panose="020B0503050000020004" pitchFamily="34" charset="0"/>
            </a:endParaRPr>
          </a:p>
          <a:p>
            <a:pPr algn="l">
              <a:buFont typeface="+mj-lt"/>
              <a:buAutoNum type="arabicPeriod"/>
            </a:pPr>
            <a:r>
              <a:rPr lang="en-GB" b="0" i="0" dirty="0">
                <a:solidFill>
                  <a:srgbClr val="212529"/>
                </a:solidFill>
                <a:effectLst/>
                <a:latin typeface="Fira Sans" panose="020B0503050000020004" pitchFamily="34" charset="0"/>
              </a:rPr>
              <a:t>Data Search – at this stage Splunk enables users to query, view and use the event data. Based on the user’s reporting needs, it creates objects like reports, dashboards and alerts.</a:t>
            </a:r>
            <a:endParaRPr lang="en-GB" b="0" i="0" dirty="0">
              <a:solidFill>
                <a:srgbClr val="212529"/>
              </a:solidFill>
              <a:effectLst/>
              <a:latin typeface="Fira Sans" panose="020B0503050000020004" pitchFamily="34" charset="0"/>
            </a:endParaRPr>
          </a:p>
          <a:p>
            <a:endParaRPr lang="en-US" dirty="0"/>
          </a:p>
        </p:txBody>
      </p:sp>
      <p:sp>
        <p:nvSpPr>
          <p:cNvPr id="4" name="Slide Number Placeholder 3"/>
          <p:cNvSpPr>
            <a:spLocks noGrp="1"/>
          </p:cNvSpPr>
          <p:nvPr>
            <p:ph type="sldNum" sz="quarter" idx="5"/>
          </p:nvPr>
        </p:nvSpPr>
        <p:spPr/>
        <p:txBody>
          <a:bodyPr/>
          <a:lstStyle/>
          <a:p>
            <a:fld id="{A08B33EE-DD7B-4BFC-BEB9-A2BD62347EEF}"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12529"/>
                </a:solidFill>
                <a:effectLst/>
                <a:latin typeface="Fira Sans" panose="020B0503050000020004" pitchFamily="34" charset="0"/>
              </a:rPr>
              <a:t>As in my previous slide, </a:t>
            </a:r>
            <a:endParaRPr lang="en-GB" b="0" i="0" dirty="0">
              <a:solidFill>
                <a:srgbClr val="212529"/>
              </a:solidFill>
              <a:effectLst/>
              <a:latin typeface="Fira Sans" panose="020B0503050000020004" pitchFamily="34" charset="0"/>
            </a:endParaRPr>
          </a:p>
          <a:p>
            <a:pPr algn="l"/>
            <a:endParaRPr lang="en-GB" b="0" i="0" dirty="0">
              <a:solidFill>
                <a:srgbClr val="212529"/>
              </a:solidFill>
              <a:effectLst/>
              <a:latin typeface="Fira Sans" panose="020B0503050000020004" pitchFamily="34" charset="0"/>
            </a:endParaRPr>
          </a:p>
          <a:p>
            <a:pPr algn="l"/>
            <a:r>
              <a:rPr lang="en-GB" b="0" i="0" dirty="0">
                <a:solidFill>
                  <a:srgbClr val="212529"/>
                </a:solidFill>
                <a:effectLst/>
                <a:latin typeface="Fira Sans" panose="020B0503050000020004" pitchFamily="34" charset="0"/>
              </a:rPr>
              <a:t>Splunk is a distributed system that ingests, processes and indexes log data.</a:t>
            </a:r>
            <a:endParaRPr lang="en-GB" b="0" i="0" dirty="0">
              <a:solidFill>
                <a:srgbClr val="212529"/>
              </a:solidFill>
              <a:effectLst/>
              <a:latin typeface="Fira Sans" panose="020B0503050000020004" pitchFamily="34" charset="0"/>
            </a:endParaRPr>
          </a:p>
          <a:p>
            <a:pPr algn="l"/>
            <a:endParaRPr lang="en-GB" b="0" i="0" dirty="0">
              <a:solidFill>
                <a:srgbClr val="212529"/>
              </a:solidFill>
              <a:effectLst/>
              <a:latin typeface="Fira Sans" panose="020B0503050000020004" pitchFamily="34" charset="0"/>
            </a:endParaRPr>
          </a:p>
          <a:p>
            <a:pPr algn="l"/>
            <a:endParaRPr lang="en-GB" b="0" i="0" dirty="0">
              <a:solidFill>
                <a:srgbClr val="212529"/>
              </a:solidFill>
              <a:effectLst/>
              <a:latin typeface="Fira Sans" panose="020B0503050000020004" pitchFamily="34" charset="0"/>
            </a:endParaRPr>
          </a:p>
          <a:p>
            <a:pPr algn="l"/>
            <a:r>
              <a:rPr lang="en-GB" b="0" i="0" dirty="0">
                <a:solidFill>
                  <a:srgbClr val="212529"/>
                </a:solidFill>
                <a:effectLst/>
                <a:latin typeface="Fira Sans" panose="020B0503050000020004" pitchFamily="34" charset="0"/>
              </a:rPr>
              <a:t> Splunk processes data in three stages:</a:t>
            </a:r>
            <a:endParaRPr lang="en-GB" b="0" i="0" dirty="0">
              <a:solidFill>
                <a:srgbClr val="212529"/>
              </a:solidFill>
              <a:effectLst/>
              <a:latin typeface="Fira Sans" panose="020B0503050000020004" pitchFamily="34" charset="0"/>
            </a:endParaRPr>
          </a:p>
          <a:p>
            <a:pPr algn="l"/>
            <a:endParaRPr lang="en-GB" b="0" i="0" dirty="0">
              <a:solidFill>
                <a:srgbClr val="212529"/>
              </a:solidFill>
              <a:effectLst/>
              <a:latin typeface="Fira Sans" panose="020B0503050000020004" pitchFamily="34" charset="0"/>
            </a:endParaRPr>
          </a:p>
          <a:p>
            <a:pPr algn="l">
              <a:buFont typeface="+mj-lt"/>
              <a:buAutoNum type="arabicPeriod"/>
            </a:pPr>
            <a:r>
              <a:rPr lang="en-GB" b="0" i="0" dirty="0">
                <a:solidFill>
                  <a:srgbClr val="212529"/>
                </a:solidFill>
                <a:effectLst/>
                <a:latin typeface="Fira Sans" panose="020B0503050000020004" pitchFamily="34" charset="0"/>
              </a:rPr>
              <a:t>Data Input – Splunk ingests the raw data stream from any </a:t>
            </a:r>
            <a:r>
              <a:rPr lang="en-GB" b="0" i="0" dirty="0" err="1">
                <a:solidFill>
                  <a:srgbClr val="212529"/>
                </a:solidFill>
                <a:effectLst/>
                <a:latin typeface="Fira Sans" panose="020B0503050000020004" pitchFamily="34" charset="0"/>
              </a:rPr>
              <a:t>devicebreaks</a:t>
            </a:r>
            <a:r>
              <a:rPr lang="en-GB" b="0" i="0" dirty="0">
                <a:solidFill>
                  <a:srgbClr val="212529"/>
                </a:solidFill>
                <a:effectLst/>
                <a:latin typeface="Fira Sans" panose="020B0503050000020004" pitchFamily="34" charset="0"/>
              </a:rPr>
              <a:t> it into 64K blocks, and adds metadata keys, including hostname, source, character encoding, and the index the data should be stored in.</a:t>
            </a:r>
            <a:endParaRPr lang="en-GB" b="0" i="0" dirty="0">
              <a:solidFill>
                <a:srgbClr val="212529"/>
              </a:solidFill>
              <a:effectLst/>
              <a:latin typeface="Fira Sans" panose="020B0503050000020004" pitchFamily="34" charset="0"/>
            </a:endParaRPr>
          </a:p>
          <a:p>
            <a:pPr algn="l">
              <a:buFont typeface="+mj-lt"/>
              <a:buAutoNum type="arabicPeriod"/>
            </a:pPr>
            <a:endParaRPr lang="en-GB" b="0" i="0" dirty="0">
              <a:solidFill>
                <a:srgbClr val="212529"/>
              </a:solidFill>
              <a:effectLst/>
              <a:latin typeface="Fira Sans" panose="020B0503050000020004" pitchFamily="34" charset="0"/>
            </a:endParaRPr>
          </a:p>
          <a:p>
            <a:pPr algn="l">
              <a:buFont typeface="+mj-lt"/>
              <a:buNone/>
            </a:pPr>
            <a:r>
              <a:rPr lang="en-GB" b="0" i="0" dirty="0">
                <a:solidFill>
                  <a:srgbClr val="212529"/>
                </a:solidFill>
                <a:effectLst/>
                <a:latin typeface="Fira Sans" panose="020B0503050000020004" pitchFamily="34" charset="0"/>
              </a:rPr>
              <a:t>, for the sole purpose of this </a:t>
            </a:r>
            <a:r>
              <a:rPr lang="en-GB" b="0" i="0" dirty="0" err="1">
                <a:solidFill>
                  <a:srgbClr val="212529"/>
                </a:solidFill>
                <a:effectLst/>
                <a:latin typeface="Fira Sans" panose="020B0503050000020004" pitchFamily="34" charset="0"/>
              </a:rPr>
              <a:t>rchitectue</a:t>
            </a:r>
            <a:r>
              <a:rPr lang="en-GB" b="0" i="0" dirty="0">
                <a:solidFill>
                  <a:srgbClr val="212529"/>
                </a:solidFill>
                <a:effectLst/>
                <a:latin typeface="Fira Sans" panose="020B0503050000020004" pitchFamily="34" charset="0"/>
              </a:rPr>
              <a:t> presented here, </a:t>
            </a:r>
            <a:r>
              <a:rPr lang="en-GB" b="0" i="0" dirty="0" err="1">
                <a:solidFill>
                  <a:srgbClr val="212529"/>
                </a:solidFill>
                <a:effectLst/>
                <a:latin typeface="Fira Sans" panose="020B0503050000020004" pitchFamily="34" charset="0"/>
              </a:rPr>
              <a:t>splunk</a:t>
            </a:r>
            <a:r>
              <a:rPr lang="en-GB" b="0" i="0" dirty="0">
                <a:solidFill>
                  <a:srgbClr val="212529"/>
                </a:solidFill>
                <a:effectLst/>
                <a:latin typeface="Fira Sans" panose="020B0503050000020004" pitchFamily="34" charset="0"/>
              </a:rPr>
              <a:t> acts as a standalone which does all together</a:t>
            </a:r>
            <a:endParaRPr lang="en-GB" b="0" i="0" dirty="0">
              <a:solidFill>
                <a:srgbClr val="212529"/>
              </a:solidFill>
              <a:effectLst/>
              <a:latin typeface="Fira Sans" panose="020B0503050000020004" pitchFamily="34" charset="0"/>
            </a:endParaRPr>
          </a:p>
          <a:p>
            <a:pPr algn="l">
              <a:buFont typeface="+mj-lt"/>
              <a:buAutoNum type="arabicPeriod"/>
            </a:pPr>
            <a:endParaRPr lang="en-GB" b="0" i="0" dirty="0">
              <a:solidFill>
                <a:srgbClr val="212529"/>
              </a:solidFill>
              <a:effectLst/>
              <a:latin typeface="Fira Sans" panose="020B0503050000020004" pitchFamily="34" charset="0"/>
            </a:endParaRPr>
          </a:p>
          <a:p>
            <a:pPr algn="l">
              <a:buFont typeface="+mj-lt"/>
              <a:buAutoNum type="arabicPeriod"/>
            </a:pPr>
            <a:endParaRPr lang="en-GB" b="0" i="0" dirty="0">
              <a:solidFill>
                <a:srgbClr val="212529"/>
              </a:solidFill>
              <a:effectLst/>
              <a:latin typeface="Fira Sans" panose="020B0503050000020004" pitchFamily="34" charset="0"/>
            </a:endParaRPr>
          </a:p>
          <a:p>
            <a:pPr algn="l">
              <a:buFont typeface="+mj-lt"/>
              <a:buNone/>
            </a:pPr>
            <a:endParaRPr lang="en-GB" b="0" i="0" dirty="0">
              <a:solidFill>
                <a:srgbClr val="212529"/>
              </a:solidFill>
              <a:effectLst/>
              <a:latin typeface="Fira Sans" panose="020B0503050000020004" pitchFamily="34" charset="0"/>
            </a:endParaRPr>
          </a:p>
          <a:p>
            <a:pPr algn="l">
              <a:buFont typeface="+mj-lt"/>
              <a:buNone/>
            </a:pPr>
            <a:r>
              <a:rPr lang="en-GB" b="0" i="0" dirty="0">
                <a:solidFill>
                  <a:srgbClr val="212529"/>
                </a:solidFill>
                <a:effectLst/>
                <a:latin typeface="Fira Sans" panose="020B0503050000020004" pitchFamily="34" charset="0"/>
              </a:rPr>
              <a:t>3. Data Storage – Splunk parses log data, by breaking it into lines, identifying timestamps, creating individual events and annotating them with metadata keys.</a:t>
            </a:r>
            <a:endParaRPr lang="en-GB" b="0" i="0" dirty="0">
              <a:solidFill>
                <a:srgbClr val="212529"/>
              </a:solidFill>
              <a:effectLst/>
              <a:latin typeface="Fira Sans" panose="020B0503050000020004" pitchFamily="34" charset="0"/>
            </a:endParaRPr>
          </a:p>
          <a:p>
            <a:pPr algn="l">
              <a:buFont typeface="+mj-lt"/>
              <a:buNone/>
            </a:pPr>
            <a:endParaRPr lang="en-GB" b="0" i="0" dirty="0">
              <a:solidFill>
                <a:srgbClr val="212529"/>
              </a:solidFill>
              <a:effectLst/>
              <a:latin typeface="Fira Sans" panose="020B0503050000020004" pitchFamily="34" charset="0"/>
            </a:endParaRPr>
          </a:p>
          <a:p>
            <a:pPr algn="l">
              <a:buFont typeface="+mj-lt"/>
              <a:buNone/>
            </a:pPr>
            <a:r>
              <a:rPr lang="en-GB" b="0" i="0" dirty="0">
                <a:solidFill>
                  <a:srgbClr val="212529"/>
                </a:solidFill>
                <a:effectLst/>
                <a:latin typeface="Fira Sans" panose="020B0503050000020004" pitchFamily="34" charset="0"/>
              </a:rPr>
              <a:t> It then transforms event data using transformation rules, we will talk about this in subsequent sections . </a:t>
            </a:r>
            <a:endParaRPr lang="en-GB" b="0" i="0" dirty="0">
              <a:solidFill>
                <a:srgbClr val="212529"/>
              </a:solidFill>
              <a:effectLst/>
              <a:latin typeface="Fira Sans" panose="020B0503050000020004" pitchFamily="34" charset="0"/>
            </a:endParaRPr>
          </a:p>
          <a:p>
            <a:pPr algn="l">
              <a:buFont typeface="+mj-lt"/>
              <a:buNone/>
            </a:pPr>
            <a:endParaRPr lang="en-GB" b="0" i="0" dirty="0">
              <a:solidFill>
                <a:srgbClr val="212529"/>
              </a:solidFill>
              <a:effectLst/>
              <a:latin typeface="Fira Sans" panose="020B0503050000020004" pitchFamily="34" charset="0"/>
            </a:endParaRPr>
          </a:p>
          <a:p>
            <a:pPr algn="l">
              <a:buFont typeface="+mj-lt"/>
              <a:buNone/>
            </a:pPr>
            <a:r>
              <a:rPr lang="en-GB" b="0" i="0" dirty="0">
                <a:solidFill>
                  <a:srgbClr val="212529"/>
                </a:solidFill>
                <a:effectLst/>
                <a:latin typeface="Fira Sans" panose="020B0503050000020004" pitchFamily="34" charset="0"/>
              </a:rPr>
              <a:t>Finally, Splunk writes the parsed events to disk, pointing to them from an index file which enables fast search across huge data volumes.</a:t>
            </a:r>
            <a:endParaRPr lang="en-GB" b="0" i="0" dirty="0">
              <a:solidFill>
                <a:srgbClr val="212529"/>
              </a:solidFill>
              <a:effectLst/>
              <a:latin typeface="Fira Sans" panose="020B0503050000020004" pitchFamily="34" charset="0"/>
            </a:endParaRPr>
          </a:p>
          <a:p>
            <a:pPr algn="l">
              <a:buFont typeface="+mj-lt"/>
              <a:buNone/>
            </a:pPr>
            <a:endParaRPr lang="en-GB" b="0" i="0" dirty="0">
              <a:solidFill>
                <a:srgbClr val="212529"/>
              </a:solidFill>
              <a:effectLst/>
              <a:latin typeface="Fira Sans" panose="020B0503050000020004" pitchFamily="34" charset="0"/>
            </a:endParaRPr>
          </a:p>
          <a:p>
            <a:pPr algn="l">
              <a:buFont typeface="+mj-lt"/>
              <a:buNone/>
            </a:pPr>
            <a:endParaRPr lang="en-GB" b="0" i="0" dirty="0">
              <a:solidFill>
                <a:srgbClr val="212529"/>
              </a:solidFill>
              <a:effectLst/>
              <a:latin typeface="Fira Sans" panose="020B0503050000020004" pitchFamily="34" charset="0"/>
            </a:endParaRPr>
          </a:p>
          <a:p>
            <a:pPr algn="l">
              <a:buFont typeface="+mj-lt"/>
              <a:buAutoNum type="arabicPeriod"/>
            </a:pPr>
            <a:r>
              <a:rPr lang="en-GB" b="0" i="0" dirty="0">
                <a:solidFill>
                  <a:srgbClr val="212529"/>
                </a:solidFill>
                <a:effectLst/>
                <a:latin typeface="Fira Sans" panose="020B0503050000020004" pitchFamily="34" charset="0"/>
              </a:rPr>
              <a:t>Data Search – at this stage Splunk enables users to query, view and use the event data. Based on the user’s reporting needs, </a:t>
            </a:r>
            <a:endParaRPr lang="en-GB" b="0" i="0" dirty="0">
              <a:solidFill>
                <a:srgbClr val="212529"/>
              </a:solidFill>
              <a:effectLst/>
              <a:latin typeface="Fira Sans" panose="020B0503050000020004" pitchFamily="34" charset="0"/>
            </a:endParaRPr>
          </a:p>
          <a:p>
            <a:pPr algn="l">
              <a:buFont typeface="+mj-lt"/>
              <a:buAutoNum type="arabicPeriod"/>
            </a:pPr>
            <a:endParaRPr lang="en-GB" b="0" i="0" dirty="0">
              <a:solidFill>
                <a:srgbClr val="212529"/>
              </a:solidFill>
              <a:effectLst/>
              <a:latin typeface="Fira Sans" panose="020B0503050000020004" pitchFamily="34" charset="0"/>
            </a:endParaRPr>
          </a:p>
          <a:p>
            <a:pPr algn="l">
              <a:buFont typeface="+mj-lt"/>
              <a:buAutoNum type="arabicPeriod"/>
            </a:pPr>
            <a:endParaRPr lang="en-GB" b="0" i="0" dirty="0">
              <a:solidFill>
                <a:srgbClr val="212529"/>
              </a:solidFill>
              <a:effectLst/>
              <a:latin typeface="Fira Sans" panose="020B0503050000020004" pitchFamily="34" charset="0"/>
            </a:endParaRPr>
          </a:p>
          <a:p>
            <a:pPr algn="l">
              <a:buFont typeface="+mj-lt"/>
              <a:buAutoNum type="arabicPeriod"/>
            </a:pPr>
            <a:r>
              <a:rPr lang="en-GB" b="0" i="0" dirty="0">
                <a:solidFill>
                  <a:srgbClr val="212529"/>
                </a:solidFill>
                <a:effectLst/>
                <a:latin typeface="Fira Sans" panose="020B0503050000020004" pitchFamily="34" charset="0"/>
              </a:rPr>
              <a:t>it creates objects like reports, dashboards and alerts.</a:t>
            </a:r>
            <a:endParaRPr lang="en-GB" b="0" i="0" dirty="0">
              <a:solidFill>
                <a:srgbClr val="212529"/>
              </a:solidFill>
              <a:effectLst/>
              <a:latin typeface="Fira Sans" panose="020B0503050000020004" pitchFamily="34" charset="0"/>
            </a:endParaRPr>
          </a:p>
          <a:p>
            <a:endParaRPr lang="en-US" dirty="0"/>
          </a:p>
        </p:txBody>
      </p:sp>
      <p:sp>
        <p:nvSpPr>
          <p:cNvPr id="4" name="Slide Number Placeholder 3"/>
          <p:cNvSpPr>
            <a:spLocks noGrp="1"/>
          </p:cNvSpPr>
          <p:nvPr>
            <p:ph type="sldNum" sz="quarter" idx="5"/>
          </p:nvPr>
        </p:nvSpPr>
        <p:spPr/>
        <p:txBody>
          <a:bodyPr/>
          <a:lstStyle/>
          <a:p>
            <a:fld id="{A08B33EE-DD7B-4BFC-BEB9-A2BD62347EEF}"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8B33EE-DD7B-4BFC-BEB9-A2BD62347EEF}"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13749"/>
            <a:ext cx="9144000" cy="2387600"/>
          </a:xfrm>
        </p:spPr>
        <p:txBody>
          <a:bodyPr anchor="b"/>
          <a:lstStyle>
            <a:lvl1pPr algn="ctr">
              <a:defRPr sz="6000">
                <a:solidFill>
                  <a:schemeClr val="bg1"/>
                </a:solidFill>
              </a:defRPr>
            </a:lvl1pPr>
          </a:lstStyle>
          <a:p>
            <a:r>
              <a:rPr lang="en-GB" dirty="0"/>
              <a:t>Click to edit Master title style</a:t>
            </a:r>
            <a:endParaRPr lang="en-US" dirty="0"/>
          </a:p>
        </p:txBody>
      </p:sp>
      <p:sp>
        <p:nvSpPr>
          <p:cNvPr id="3" name="Subtitle 2"/>
          <p:cNvSpPr>
            <a:spLocks noGrp="1"/>
          </p:cNvSpPr>
          <p:nvPr>
            <p:ph type="subTitle" idx="1"/>
          </p:nvPr>
        </p:nvSpPr>
        <p:spPr>
          <a:xfrm>
            <a:off x="1524000" y="3793424"/>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pic>
        <p:nvPicPr>
          <p:cNvPr id="7" name="Picture 6" descr="A picture containing person, standing&#10;&#10;Description automatically generated"/>
          <p:cNvPicPr>
            <a:picLocks noChangeAspect="1"/>
          </p:cNvPicPr>
          <p:nvPr userDrawn="1"/>
        </p:nvPicPr>
        <p:blipFill rotWithShape="1">
          <a:blip r:embed="rId2">
            <a:extLst>
              <a:ext uri="{28A0092B-C50C-407E-A947-70E740481C1C}">
                <a14:useLocalDpi xmlns:a14="http://schemas.microsoft.com/office/drawing/2010/main" val="0"/>
              </a:ext>
            </a:extLst>
          </a:blip>
          <a:srcRect t="1765"/>
          <a:stretch>
            <a:fillRect/>
          </a:stretch>
        </p:blipFill>
        <p:spPr>
          <a:xfrm>
            <a:off x="0" y="0"/>
            <a:ext cx="12428046" cy="6932027"/>
          </a:xfrm>
          <a:prstGeom prst="rect">
            <a:avLst/>
          </a:prstGeom>
          <a:gradFill>
            <a:gsLst>
              <a:gs pos="0">
                <a:schemeClr val="bg1">
                  <a:alpha val="0"/>
                </a:schemeClr>
              </a:gs>
              <a:gs pos="39000">
                <a:srgbClr val="FFFFFF">
                  <a:alpha val="0"/>
                </a:srgbClr>
              </a:gs>
              <a:gs pos="84000">
                <a:schemeClr val="bg1">
                  <a:alpha val="80000"/>
                </a:schemeClr>
              </a:gs>
              <a:gs pos="100000">
                <a:srgbClr val="FFFFFF">
                  <a:shade val="100000"/>
                  <a:satMod val="115000"/>
                  <a:alpha val="40000"/>
                </a:srgbClr>
              </a:gs>
            </a:gsLst>
            <a:path path="circle">
              <a:fillToRect l="50000" t="50000" r="50000" b="50000"/>
            </a:path>
          </a:gradFill>
          <a:effectLst>
            <a:glow>
              <a:schemeClr val="bg1"/>
            </a:glow>
            <a:outerShdw dist="50800" sx="1000" sy="1000" algn="ctr" rotWithShape="0">
              <a:srgbClr val="000000"/>
            </a:outerShdw>
            <a:reflection endPos="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0"/>
            <a:ext cx="4584405" cy="1400840"/>
          </a:xfrm>
        </p:spPr>
        <p:txBody>
          <a:bodyPr anchor="b"/>
          <a:lstStyle>
            <a:lvl1pPr>
              <a:defRPr sz="3200"/>
            </a:lvl1pPr>
          </a:lstStyle>
          <a:p>
            <a:r>
              <a:rPr lang="en-GB"/>
              <a:t>Click to edit Master title style</a:t>
            </a:r>
            <a:endParaRPr lang="en-US" dirty="0"/>
          </a:p>
        </p:txBody>
      </p:sp>
      <p:sp>
        <p:nvSpPr>
          <p:cNvPr id="3" name="Picture Placeholder 2"/>
          <p:cNvSpPr>
            <a:spLocks noGrp="1"/>
          </p:cNvSpPr>
          <p:nvPr>
            <p:ph type="pic" idx="1"/>
          </p:nvPr>
        </p:nvSpPr>
        <p:spPr>
          <a:xfrm>
            <a:off x="5183188" y="342900"/>
            <a:ext cx="54467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381000" y="1948196"/>
            <a:ext cx="4584405" cy="422400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cxnSp>
        <p:nvCxnSpPr>
          <p:cNvPr id="11" name="Straight Connector 10"/>
          <p:cNvCxnSpPr/>
          <p:nvPr userDrawn="1"/>
        </p:nvCxnSpPr>
        <p:spPr>
          <a:xfrm>
            <a:off x="0" y="1743740"/>
            <a:ext cx="507173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Footer Placeholder 12"/>
          <p:cNvSpPr>
            <a:spLocks noGrp="1"/>
          </p:cNvSpPr>
          <p:nvPr>
            <p:ph type="ftr" sz="quarter" idx="11"/>
          </p:nvPr>
        </p:nvSpPr>
        <p:spPr/>
        <p:txBody>
          <a:bodyPr/>
          <a:lstStyle/>
          <a:p>
            <a:endParaRPr lang="en-US" dirty="0"/>
          </a:p>
        </p:txBody>
      </p:sp>
      <p:sp>
        <p:nvSpPr>
          <p:cNvPr id="14" name="Slide Number Placeholder 13"/>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15300" y="365125"/>
            <a:ext cx="25146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1000" y="365125"/>
            <a:ext cx="7734300" cy="5811838"/>
          </a:xfrm>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4pPr>
              <a:defRPr/>
            </a:lvl4p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3"/>
            <a:endParaRPr lang="en-GB" dirty="0"/>
          </a:p>
          <a:p>
            <a:pPr lvl="3"/>
            <a:endParaRPr lang="en-GB" dirty="0"/>
          </a:p>
          <a:p>
            <a:pPr lvl="3"/>
            <a:endParaRPr lang="en-GB" dirty="0"/>
          </a:p>
          <a:p>
            <a:pPr lvl="3"/>
            <a:r>
              <a:rPr lang="en-GB" dirty="0" err="1"/>
              <a:t>Bfbff</a:t>
            </a:r>
            <a:endParaRPr lang="en-GB" dirty="0"/>
          </a:p>
          <a:p>
            <a:pPr lvl="3"/>
            <a:endParaRPr lang="en-GB" dirty="0"/>
          </a:p>
          <a:p>
            <a:pPr lvl="3"/>
            <a:endParaRPr lang="en-GB" dirty="0"/>
          </a:p>
          <a:p>
            <a:pPr lvl="3"/>
            <a:r>
              <a:rPr lang="en-GB" dirty="0" err="1"/>
              <a:t>Dbdfdbdfb</a:t>
            </a:r>
            <a:endParaRPr lang="en-GB" dirty="0"/>
          </a:p>
          <a:p>
            <a:pPr lvl="3"/>
            <a:endParaRPr lang="en-GB"/>
          </a:p>
          <a:p>
            <a:pPr lvl="3"/>
            <a:endParaRPr lang="en-GB" dirty="0"/>
          </a:p>
          <a:p>
            <a:pPr lvl="4"/>
            <a:r>
              <a:rPr lang="en-GB" dirty="0"/>
              <a:t>Fifth level</a:t>
            </a:r>
            <a:endParaRPr lang="en-US" dirty="0"/>
          </a:p>
        </p:txBody>
      </p:sp>
      <p:cxnSp>
        <p:nvCxnSpPr>
          <p:cNvPr id="7" name="Straight Connector 6"/>
          <p:cNvCxnSpPr/>
          <p:nvPr userDrawn="1"/>
        </p:nvCxnSpPr>
        <p:spPr>
          <a:xfrm>
            <a:off x="0" y="1477926"/>
            <a:ext cx="8261498"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ooter Placeholder 11"/>
          <p:cNvSpPr>
            <a:spLocks noGrp="1"/>
          </p:cNvSpPr>
          <p:nvPr>
            <p:ph type="ftr" sz="quarter" idx="11"/>
          </p:nvPr>
        </p:nvSpPr>
        <p:spPr/>
        <p:txBody>
          <a:bodyPr/>
          <a:lstStyle/>
          <a:p>
            <a:endParaRPr lang="en-US" dirty="0"/>
          </a:p>
        </p:txBody>
      </p:sp>
      <p:sp>
        <p:nvSpPr>
          <p:cNvPr id="13" name="Slide Number Placeholder 12"/>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r="8597"/>
          <a:stretch>
            <a:fillRect/>
          </a:stretch>
        </p:blipFill>
        <p:spPr>
          <a:xfrm>
            <a:off x="1524" y="0"/>
            <a:ext cx="12188952" cy="6858000"/>
          </a:xfrm>
          <a:prstGeom prst="rect">
            <a:avLst/>
          </a:prstGeom>
        </p:spPr>
      </p:pic>
      <p:sp>
        <p:nvSpPr>
          <p:cNvPr id="13" name="Rectangle 12"/>
          <p:cNvSpPr/>
          <p:nvPr userDrawn="1"/>
        </p:nvSpPr>
        <p:spPr>
          <a:xfrm>
            <a:off x="-178025" y="305474"/>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1000" y="1881962"/>
            <a:ext cx="8518709" cy="2680513"/>
          </a:xfrm>
        </p:spPr>
        <p:txBody>
          <a:bodyPr anchor="b">
            <a:normAutofit/>
          </a:bodyPr>
          <a:lstStyle>
            <a:lvl1pPr>
              <a:defRPr sz="5000">
                <a:solidFill>
                  <a:schemeClr val="bg1"/>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1000" y="4603899"/>
            <a:ext cx="8518709" cy="150701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1"/>
            <a:ext cx="10248900" cy="1142999"/>
          </a:xfrm>
        </p:spPr>
        <p:txBody>
          <a:bodyPr/>
          <a:lstStyle/>
          <a:p>
            <a:r>
              <a:rPr lang="en-GB"/>
              <a:t>Click to edit Master title style</a:t>
            </a:r>
            <a:endParaRPr lang="en-US" dirty="0"/>
          </a:p>
        </p:txBody>
      </p:sp>
      <p:sp>
        <p:nvSpPr>
          <p:cNvPr id="4" name="Slide Number Placeholder 3"/>
          <p:cNvSpPr>
            <a:spLocks noGrp="1"/>
          </p:cNvSpPr>
          <p:nvPr>
            <p:ph type="sldNum" sz="quarter" idx="11"/>
          </p:nvPr>
        </p:nvSpPr>
        <p:spPr/>
        <p:txBody>
          <a:bodyPr/>
          <a:lstStyle/>
          <a:p>
            <a:r>
              <a:rPr lang="en-US"/>
              <a:t>|   </a:t>
            </a:r>
            <a:fld id="{24AA432E-61BB-4EF9-8610-004BEFB30EB4}" type="slidenum">
              <a:rPr lang="en-US" smtClean="0"/>
            </a:fld>
            <a:endParaRPr lang="en-US" dirty="0"/>
          </a:p>
        </p:txBody>
      </p:sp>
      <p:sp>
        <p:nvSpPr>
          <p:cNvPr id="5" name="Footer Placeholder 4"/>
          <p:cNvSpPr>
            <a:spLocks noGrp="1"/>
          </p:cNvSpPr>
          <p:nvPr>
            <p:ph type="ftr" sz="quarter" idx="12"/>
          </p:nvPr>
        </p:nvSpPr>
        <p:spPr/>
        <p:txBody>
          <a:bodyPr/>
          <a:lstStyle/>
          <a:p>
            <a:endParaRPr lang="en-US" dirty="0"/>
          </a:p>
        </p:txBody>
      </p:sp>
      <p:sp>
        <p:nvSpPr>
          <p:cNvPr id="8" name="Text Placeholder 7"/>
          <p:cNvSpPr>
            <a:spLocks noGrp="1"/>
          </p:cNvSpPr>
          <p:nvPr>
            <p:ph type="body" sz="quarter" idx="13" hasCustomPrompt="1"/>
          </p:nvPr>
        </p:nvSpPr>
        <p:spPr>
          <a:xfrm>
            <a:off x="1169988" y="1600200"/>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endParaRPr lang="en-US" dirty="0"/>
          </a:p>
        </p:txBody>
      </p:sp>
      <p:sp>
        <p:nvSpPr>
          <p:cNvPr id="10" name="Text Placeholder 7"/>
          <p:cNvSpPr>
            <a:spLocks noGrp="1"/>
          </p:cNvSpPr>
          <p:nvPr>
            <p:ph type="body" sz="quarter" idx="14" hasCustomPrompt="1"/>
          </p:nvPr>
        </p:nvSpPr>
        <p:spPr>
          <a:xfrm>
            <a:off x="1169988" y="2429540"/>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endParaRPr lang="en-US" dirty="0"/>
          </a:p>
        </p:txBody>
      </p:sp>
      <p:sp>
        <p:nvSpPr>
          <p:cNvPr id="12" name="Text Placeholder 7"/>
          <p:cNvSpPr>
            <a:spLocks noGrp="1"/>
          </p:cNvSpPr>
          <p:nvPr>
            <p:ph type="body" sz="quarter" idx="15" hasCustomPrompt="1"/>
          </p:nvPr>
        </p:nvSpPr>
        <p:spPr>
          <a:xfrm>
            <a:off x="1169988" y="3258880"/>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endParaRPr lang="en-US" dirty="0"/>
          </a:p>
        </p:txBody>
      </p:sp>
      <p:sp>
        <p:nvSpPr>
          <p:cNvPr id="14" name="Text Placeholder 7"/>
          <p:cNvSpPr>
            <a:spLocks noGrp="1"/>
          </p:cNvSpPr>
          <p:nvPr>
            <p:ph type="body" sz="quarter" idx="16" hasCustomPrompt="1"/>
          </p:nvPr>
        </p:nvSpPr>
        <p:spPr>
          <a:xfrm>
            <a:off x="1169988" y="4088220"/>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endParaRPr lang="en-US" dirty="0"/>
          </a:p>
        </p:txBody>
      </p:sp>
      <p:sp>
        <p:nvSpPr>
          <p:cNvPr id="16" name="Text Placeholder 7"/>
          <p:cNvSpPr>
            <a:spLocks noGrp="1"/>
          </p:cNvSpPr>
          <p:nvPr>
            <p:ph type="body" sz="quarter" idx="17" hasCustomPrompt="1"/>
          </p:nvPr>
        </p:nvSpPr>
        <p:spPr>
          <a:xfrm>
            <a:off x="1169988" y="4923427"/>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endParaRPr lang="en-US" dirty="0"/>
          </a:p>
        </p:txBody>
      </p:sp>
      <p:sp>
        <p:nvSpPr>
          <p:cNvPr id="18" name="Text Placeholder 7"/>
          <p:cNvSpPr>
            <a:spLocks noGrp="1"/>
          </p:cNvSpPr>
          <p:nvPr>
            <p:ph type="body" sz="quarter" idx="18" hasCustomPrompt="1"/>
          </p:nvPr>
        </p:nvSpPr>
        <p:spPr>
          <a:xfrm>
            <a:off x="6494241" y="1600200"/>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endParaRPr lang="en-US" dirty="0"/>
          </a:p>
        </p:txBody>
      </p:sp>
      <p:sp>
        <p:nvSpPr>
          <p:cNvPr id="20" name="Text Placeholder 7"/>
          <p:cNvSpPr>
            <a:spLocks noGrp="1"/>
          </p:cNvSpPr>
          <p:nvPr>
            <p:ph type="body" sz="quarter" idx="19" hasCustomPrompt="1"/>
          </p:nvPr>
        </p:nvSpPr>
        <p:spPr>
          <a:xfrm>
            <a:off x="6494241" y="2429540"/>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endParaRPr lang="en-US" dirty="0"/>
          </a:p>
        </p:txBody>
      </p:sp>
      <p:sp>
        <p:nvSpPr>
          <p:cNvPr id="22" name="Text Placeholder 7"/>
          <p:cNvSpPr>
            <a:spLocks noGrp="1"/>
          </p:cNvSpPr>
          <p:nvPr>
            <p:ph type="body" sz="quarter" idx="20" hasCustomPrompt="1"/>
          </p:nvPr>
        </p:nvSpPr>
        <p:spPr>
          <a:xfrm>
            <a:off x="6494241" y="3258880"/>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endParaRPr lang="en-US" dirty="0"/>
          </a:p>
        </p:txBody>
      </p:sp>
      <p:sp>
        <p:nvSpPr>
          <p:cNvPr id="24" name="Text Placeholder 7"/>
          <p:cNvSpPr>
            <a:spLocks noGrp="1"/>
          </p:cNvSpPr>
          <p:nvPr>
            <p:ph type="body" sz="quarter" idx="21" hasCustomPrompt="1"/>
          </p:nvPr>
        </p:nvSpPr>
        <p:spPr>
          <a:xfrm>
            <a:off x="6494241" y="4088220"/>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endParaRPr lang="en-US" dirty="0"/>
          </a:p>
        </p:txBody>
      </p:sp>
      <p:sp>
        <p:nvSpPr>
          <p:cNvPr id="26" name="Text Placeholder 7"/>
          <p:cNvSpPr>
            <a:spLocks noGrp="1"/>
          </p:cNvSpPr>
          <p:nvPr>
            <p:ph type="body" sz="quarter" idx="22" hasCustomPrompt="1"/>
          </p:nvPr>
        </p:nvSpPr>
        <p:spPr>
          <a:xfrm>
            <a:off x="6494241" y="4923427"/>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endParaRPr lang="en-US" dirty="0"/>
          </a:p>
        </p:txBody>
      </p:sp>
      <p:sp>
        <p:nvSpPr>
          <p:cNvPr id="29" name="Text Placeholder 28"/>
          <p:cNvSpPr>
            <a:spLocks noGrp="1"/>
          </p:cNvSpPr>
          <p:nvPr>
            <p:ph type="body" sz="quarter" idx="23" hasCustomPrompt="1"/>
          </p:nvPr>
        </p:nvSpPr>
        <p:spPr>
          <a:xfrm>
            <a:off x="383756" y="1600200"/>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endParaRPr lang="en-US" dirty="0"/>
          </a:p>
        </p:txBody>
      </p:sp>
      <p:sp>
        <p:nvSpPr>
          <p:cNvPr id="30" name="Text Placeholder 28"/>
          <p:cNvSpPr>
            <a:spLocks noGrp="1"/>
          </p:cNvSpPr>
          <p:nvPr>
            <p:ph type="body" sz="quarter" idx="24" hasCustomPrompt="1"/>
          </p:nvPr>
        </p:nvSpPr>
        <p:spPr>
          <a:xfrm>
            <a:off x="383756" y="2431007"/>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endParaRPr lang="en-US" dirty="0"/>
          </a:p>
        </p:txBody>
      </p:sp>
      <p:sp>
        <p:nvSpPr>
          <p:cNvPr id="31" name="Text Placeholder 28"/>
          <p:cNvSpPr>
            <a:spLocks noGrp="1"/>
          </p:cNvSpPr>
          <p:nvPr>
            <p:ph type="body" sz="quarter" idx="25" hasCustomPrompt="1"/>
          </p:nvPr>
        </p:nvSpPr>
        <p:spPr>
          <a:xfrm>
            <a:off x="383756" y="3261814"/>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endParaRPr lang="en-US" dirty="0"/>
          </a:p>
        </p:txBody>
      </p:sp>
      <p:sp>
        <p:nvSpPr>
          <p:cNvPr id="32" name="Text Placeholder 28"/>
          <p:cNvSpPr>
            <a:spLocks noGrp="1"/>
          </p:cNvSpPr>
          <p:nvPr>
            <p:ph type="body" sz="quarter" idx="26" hasCustomPrompt="1"/>
          </p:nvPr>
        </p:nvSpPr>
        <p:spPr>
          <a:xfrm>
            <a:off x="383756" y="4092621"/>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endParaRPr lang="en-US" dirty="0"/>
          </a:p>
        </p:txBody>
      </p:sp>
      <p:sp>
        <p:nvSpPr>
          <p:cNvPr id="33" name="Text Placeholder 28"/>
          <p:cNvSpPr>
            <a:spLocks noGrp="1"/>
          </p:cNvSpPr>
          <p:nvPr>
            <p:ph type="body" sz="quarter" idx="27" hasCustomPrompt="1"/>
          </p:nvPr>
        </p:nvSpPr>
        <p:spPr>
          <a:xfrm>
            <a:off x="383756" y="4923427"/>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endParaRPr lang="en-US" dirty="0"/>
          </a:p>
        </p:txBody>
      </p:sp>
      <p:sp>
        <p:nvSpPr>
          <p:cNvPr id="34" name="Text Placeholder 28"/>
          <p:cNvSpPr>
            <a:spLocks noGrp="1"/>
          </p:cNvSpPr>
          <p:nvPr>
            <p:ph type="body" sz="quarter" idx="28" hasCustomPrompt="1"/>
          </p:nvPr>
        </p:nvSpPr>
        <p:spPr>
          <a:xfrm>
            <a:off x="5710667" y="1600200"/>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endParaRPr lang="en-US" dirty="0"/>
          </a:p>
        </p:txBody>
      </p:sp>
      <p:sp>
        <p:nvSpPr>
          <p:cNvPr id="35" name="Text Placeholder 28"/>
          <p:cNvSpPr>
            <a:spLocks noGrp="1"/>
          </p:cNvSpPr>
          <p:nvPr>
            <p:ph type="body" sz="quarter" idx="29" hasCustomPrompt="1"/>
          </p:nvPr>
        </p:nvSpPr>
        <p:spPr>
          <a:xfrm>
            <a:off x="5710667" y="2431007"/>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endParaRPr lang="en-US" dirty="0"/>
          </a:p>
        </p:txBody>
      </p:sp>
      <p:sp>
        <p:nvSpPr>
          <p:cNvPr id="36" name="Text Placeholder 28"/>
          <p:cNvSpPr>
            <a:spLocks noGrp="1"/>
          </p:cNvSpPr>
          <p:nvPr>
            <p:ph type="body" sz="quarter" idx="30" hasCustomPrompt="1"/>
          </p:nvPr>
        </p:nvSpPr>
        <p:spPr>
          <a:xfrm>
            <a:off x="5710667" y="3261814"/>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endParaRPr lang="en-US" dirty="0"/>
          </a:p>
        </p:txBody>
      </p:sp>
      <p:sp>
        <p:nvSpPr>
          <p:cNvPr id="37" name="Text Placeholder 28"/>
          <p:cNvSpPr>
            <a:spLocks noGrp="1"/>
          </p:cNvSpPr>
          <p:nvPr>
            <p:ph type="body" sz="quarter" idx="31" hasCustomPrompt="1"/>
          </p:nvPr>
        </p:nvSpPr>
        <p:spPr>
          <a:xfrm>
            <a:off x="5710667" y="4092621"/>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endParaRPr lang="en-US" dirty="0"/>
          </a:p>
        </p:txBody>
      </p:sp>
      <p:sp>
        <p:nvSpPr>
          <p:cNvPr id="38" name="Text Placeholder 28"/>
          <p:cNvSpPr>
            <a:spLocks noGrp="1"/>
          </p:cNvSpPr>
          <p:nvPr>
            <p:ph type="body" sz="quarter" idx="32" hasCustomPrompt="1"/>
          </p:nvPr>
        </p:nvSpPr>
        <p:spPr>
          <a:xfrm>
            <a:off x="5710667" y="4923427"/>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1"/>
            <a:ext cx="10248900" cy="1142999"/>
          </a:xfrm>
        </p:spPr>
        <p:txBody>
          <a:bodyPr/>
          <a:lstStyle>
            <a:lvl1pPr>
              <a:defRPr>
                <a:solidFill>
                  <a:schemeClr val="tx1"/>
                </a:solidFill>
              </a:defRPr>
            </a:lvl1pPr>
          </a:lstStyle>
          <a:p>
            <a:r>
              <a:rPr lang="en-GB"/>
              <a:t>Click to edit Master title style</a:t>
            </a:r>
            <a:endParaRPr lang="en-US" dirty="0"/>
          </a:p>
        </p:txBody>
      </p:sp>
      <p:sp>
        <p:nvSpPr>
          <p:cNvPr id="3" name="Content Placeholder 2"/>
          <p:cNvSpPr>
            <a:spLocks noGrp="1"/>
          </p:cNvSpPr>
          <p:nvPr>
            <p:ph sz="half" idx="1"/>
          </p:nvPr>
        </p:nvSpPr>
        <p:spPr>
          <a:xfrm>
            <a:off x="381000" y="1600200"/>
            <a:ext cx="4930115" cy="45767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4" name="Content Placeholder 3"/>
          <p:cNvSpPr>
            <a:spLocks noGrp="1"/>
          </p:cNvSpPr>
          <p:nvPr>
            <p:ph sz="half" idx="2"/>
          </p:nvPr>
        </p:nvSpPr>
        <p:spPr>
          <a:xfrm>
            <a:off x="5699785" y="1600200"/>
            <a:ext cx="4930115" cy="45767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cxnSp>
        <p:nvCxnSpPr>
          <p:cNvPr id="21" name="Straight Connector 20"/>
          <p:cNvCxnSpPr/>
          <p:nvPr userDrawn="1"/>
        </p:nvCxnSpPr>
        <p:spPr>
          <a:xfrm>
            <a:off x="0" y="1477926"/>
            <a:ext cx="8261498"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ooter Placeholder 11"/>
          <p:cNvSpPr>
            <a:spLocks noGrp="1"/>
          </p:cNvSpPr>
          <p:nvPr>
            <p:ph type="ftr" sz="quarter" idx="11"/>
          </p:nvPr>
        </p:nvSpPr>
        <p:spPr/>
        <p:txBody>
          <a:bodyPr/>
          <a:lstStyle/>
          <a:p>
            <a:endParaRPr lang="en-US" dirty="0"/>
          </a:p>
        </p:txBody>
      </p:sp>
      <p:sp>
        <p:nvSpPr>
          <p:cNvPr id="13" name="Slide Number Placeholder 12"/>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0" y="1600200"/>
            <a:ext cx="4928616"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4" name="Content Placeholder 3"/>
          <p:cNvSpPr>
            <a:spLocks noGrp="1"/>
          </p:cNvSpPr>
          <p:nvPr>
            <p:ph sz="half" idx="2"/>
          </p:nvPr>
        </p:nvSpPr>
        <p:spPr>
          <a:xfrm>
            <a:off x="381000" y="2424112"/>
            <a:ext cx="4928616" cy="37480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5" name="Text Placeholder 4"/>
          <p:cNvSpPr>
            <a:spLocks noGrp="1"/>
          </p:cNvSpPr>
          <p:nvPr>
            <p:ph type="body" sz="quarter" idx="3"/>
          </p:nvPr>
        </p:nvSpPr>
        <p:spPr>
          <a:xfrm>
            <a:off x="5701284" y="1600200"/>
            <a:ext cx="4928616"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6" name="Content Placeholder 5"/>
          <p:cNvSpPr>
            <a:spLocks noGrp="1"/>
          </p:cNvSpPr>
          <p:nvPr>
            <p:ph sz="quarter" idx="4"/>
          </p:nvPr>
        </p:nvSpPr>
        <p:spPr>
          <a:xfrm>
            <a:off x="5701284" y="2424112"/>
            <a:ext cx="4928616" cy="37480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10" name="Title 9"/>
          <p:cNvSpPr>
            <a:spLocks noGrp="1"/>
          </p:cNvSpPr>
          <p:nvPr>
            <p:ph type="title"/>
          </p:nvPr>
        </p:nvSpPr>
        <p:spPr>
          <a:xfrm>
            <a:off x="381000" y="342901"/>
            <a:ext cx="10248900" cy="1142999"/>
          </a:xfrm>
        </p:spPr>
        <p:txBody>
          <a:bodyPr/>
          <a:lstStyle/>
          <a:p>
            <a:r>
              <a:rPr lang="en-GB"/>
              <a:t>Click to edit Master title style</a:t>
            </a:r>
            <a:endParaRPr lang="en-US"/>
          </a:p>
        </p:txBody>
      </p:sp>
      <p:cxnSp>
        <p:nvCxnSpPr>
          <p:cNvPr id="11" name="Straight Connector 10"/>
          <p:cNvCxnSpPr/>
          <p:nvPr userDrawn="1"/>
        </p:nvCxnSpPr>
        <p:spPr>
          <a:xfrm>
            <a:off x="0" y="1477926"/>
            <a:ext cx="8261498"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Footer Placeholder 15"/>
          <p:cNvSpPr>
            <a:spLocks noGrp="1"/>
          </p:cNvSpPr>
          <p:nvPr>
            <p:ph type="ftr" sz="quarter" idx="11"/>
          </p:nvPr>
        </p:nvSpPr>
        <p:spPr/>
        <p:txBody>
          <a:bodyPr/>
          <a:lstStyle/>
          <a:p>
            <a:endParaRPr lang="en-US" dirty="0"/>
          </a:p>
        </p:txBody>
      </p:sp>
      <p:sp>
        <p:nvSpPr>
          <p:cNvPr id="17" name="Slide Number Placeholder 16"/>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cxnSp>
        <p:nvCxnSpPr>
          <p:cNvPr id="16" name="Straight Connector 15"/>
          <p:cNvCxnSpPr/>
          <p:nvPr userDrawn="1"/>
        </p:nvCxnSpPr>
        <p:spPr>
          <a:xfrm>
            <a:off x="0" y="1477926"/>
            <a:ext cx="8261498"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Footer Placeholder 16"/>
          <p:cNvSpPr>
            <a:spLocks noGrp="1"/>
          </p:cNvSpPr>
          <p:nvPr>
            <p:ph type="ftr" sz="quarter" idx="11"/>
          </p:nvPr>
        </p:nvSpPr>
        <p:spPr/>
        <p:txBody>
          <a:bodyPr/>
          <a:lstStyle/>
          <a:p>
            <a:endParaRPr lang="en-US" dirty="0"/>
          </a:p>
        </p:txBody>
      </p:sp>
      <p:sp>
        <p:nvSpPr>
          <p:cNvPr id="18" name="Slide Number Placeholder 17"/>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0"/>
            <a:ext cx="4584405" cy="140084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342900"/>
            <a:ext cx="5446712" cy="582929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4" name="Text Placeholder 3"/>
          <p:cNvSpPr>
            <a:spLocks noGrp="1"/>
          </p:cNvSpPr>
          <p:nvPr>
            <p:ph type="body" sz="half" idx="2"/>
          </p:nvPr>
        </p:nvSpPr>
        <p:spPr>
          <a:xfrm>
            <a:off x="381000" y="1948196"/>
            <a:ext cx="4584405" cy="42240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cxnSp>
        <p:nvCxnSpPr>
          <p:cNvPr id="13" name="Straight Connector 12"/>
          <p:cNvCxnSpPr/>
          <p:nvPr userDrawn="1"/>
        </p:nvCxnSpPr>
        <p:spPr>
          <a:xfrm>
            <a:off x="0" y="1743740"/>
            <a:ext cx="507173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ooter Placeholder 11"/>
          <p:cNvSpPr>
            <a:spLocks noGrp="1"/>
          </p:cNvSpPr>
          <p:nvPr>
            <p:ph type="ftr" sz="quarter" idx="11"/>
          </p:nvPr>
        </p:nvSpPr>
        <p:spPr/>
        <p:txBody>
          <a:bodyPr/>
          <a:lstStyle/>
          <a:p>
            <a:endParaRPr lang="en-US" dirty="0"/>
          </a:p>
        </p:txBody>
      </p:sp>
      <p:sp>
        <p:nvSpPr>
          <p:cNvPr id="14" name="Slide Number Placeholder 13"/>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bg1">
                <a:alpha val="94770"/>
              </a:schemeClr>
            </a:gs>
            <a:gs pos="51000">
              <a:srgbClr val="FFFFFF">
                <a:alpha val="90000"/>
              </a:srgbClr>
            </a:gs>
            <a:gs pos="84000">
              <a:schemeClr val="bg1">
                <a:alpha val="80000"/>
              </a:schemeClr>
            </a:gs>
            <a:gs pos="100000">
              <a:srgbClr val="FFFFFF">
                <a:shade val="100000"/>
                <a:satMod val="115000"/>
                <a:alpha val="4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4" name="Group 23"/>
          <p:cNvGrpSpPr/>
          <p:nvPr userDrawn="1"/>
        </p:nvGrpSpPr>
        <p:grpSpPr>
          <a:xfrm>
            <a:off x="59376" y="62490"/>
            <a:ext cx="12190477" cy="6858000"/>
            <a:chOff x="-1" y="0"/>
            <a:chExt cx="12190477" cy="6858000"/>
          </a:xfrm>
        </p:grpSpPr>
        <p:pic>
          <p:nvPicPr>
            <p:cNvPr id="22" name="Picture 21"/>
            <p:cNvPicPr>
              <a:picLocks noChangeAspect="1"/>
            </p:cNvPicPr>
            <p:nvPr userDrawn="1"/>
          </p:nvPicPr>
          <p:blipFill rotWithShape="1">
            <a:blip r:embed="rId13"/>
            <a:srcRect r="8597"/>
            <a:stretch>
              <a:fillRect/>
            </a:stretch>
          </p:blipFill>
          <p:spPr>
            <a:xfrm>
              <a:off x="1524" y="0"/>
              <a:ext cx="12188952" cy="6858000"/>
            </a:xfrm>
            <a:prstGeom prst="rect">
              <a:avLst/>
            </a:prstGeom>
          </p:spPr>
        </p:pic>
        <p:sp>
          <p:nvSpPr>
            <p:cNvPr id="23" name="Rectangle 22"/>
            <p:cNvSpPr/>
            <p:nvPr userDrawn="1"/>
          </p:nvSpPr>
          <p:spPr>
            <a:xfrm>
              <a:off x="-1" y="0"/>
              <a:ext cx="12190477" cy="6858000"/>
            </a:xfrm>
            <a:prstGeom prst="rect">
              <a:avLst/>
            </a:prstGeom>
            <a:gradFill flip="none" rotWithShape="1">
              <a:gsLst>
                <a:gs pos="0">
                  <a:schemeClr val="bg1">
                    <a:alpha val="95000"/>
                  </a:schemeClr>
                </a:gs>
                <a:gs pos="65000">
                  <a:srgbClr val="FFFFFF">
                    <a:alpha val="90000"/>
                  </a:srgbClr>
                </a:gs>
                <a:gs pos="84000">
                  <a:schemeClr val="bg1">
                    <a:alpha val="80000"/>
                  </a:schemeClr>
                </a:gs>
                <a:gs pos="100000">
                  <a:srgbClr val="FFFFFF">
                    <a:shade val="100000"/>
                    <a:satMod val="115000"/>
                    <a:alpha val="4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Placeholder 1"/>
          <p:cNvSpPr>
            <a:spLocks noGrp="1"/>
          </p:cNvSpPr>
          <p:nvPr>
            <p:ph type="title"/>
          </p:nvPr>
        </p:nvSpPr>
        <p:spPr>
          <a:xfrm>
            <a:off x="381000" y="342901"/>
            <a:ext cx="10248900" cy="1142999"/>
          </a:xfrm>
          <a:prstGeom prst="rect">
            <a:avLst/>
          </a:prstGeom>
        </p:spPr>
        <p:txBody>
          <a:bodyPr vert="horz" lIns="91440" tIns="45720" rIns="91440" bIns="45720" rtlCol="0" anchor="b">
            <a:normAutofit/>
          </a:bodyPr>
          <a:lstStyle/>
          <a:p>
            <a:r>
              <a:rPr lang="en-GB" dirty="0"/>
              <a:t>Click to </a:t>
            </a:r>
            <a:r>
              <a:rPr lang="en-GB" dirty="0" err="1"/>
              <a:t>fbfedit</a:t>
            </a:r>
            <a:r>
              <a:rPr lang="en-GB" dirty="0"/>
              <a:t> Master title style</a:t>
            </a:r>
            <a:endParaRPr lang="en-US" dirty="0"/>
          </a:p>
        </p:txBody>
      </p:sp>
      <p:sp>
        <p:nvSpPr>
          <p:cNvPr id="3" name="Text Placeholder 2"/>
          <p:cNvSpPr>
            <a:spLocks noGrp="1"/>
          </p:cNvSpPr>
          <p:nvPr>
            <p:ph type="body" idx="1"/>
          </p:nvPr>
        </p:nvSpPr>
        <p:spPr>
          <a:xfrm>
            <a:off x="381000" y="1600200"/>
            <a:ext cx="10248900" cy="4576763"/>
          </a:xfrm>
          <a:prstGeom prst="rect">
            <a:avLst/>
          </a:prstGeom>
        </p:spPr>
        <p:txBody>
          <a:bodyPr vert="horz" lIns="91440" tIns="45720" rIns="91440" bIns="45720" rtlCol="0">
            <a:normAutofit/>
          </a:bodyPr>
          <a:lstStyle/>
          <a:p>
            <a:pPr lvl="0"/>
            <a:r>
              <a:rPr lang="en-GB" dirty="0"/>
              <a:t>Click to edit Master text styles</a:t>
            </a:r>
            <a:endParaRPr lang="en-GB" dirty="0"/>
          </a:p>
          <a:p>
            <a:pPr lvl="1"/>
            <a:r>
              <a:rPr lang="en-GB" dirty="0"/>
              <a:t>Second level</a:t>
            </a:r>
            <a:endParaRPr lang="en-GB" dirty="0"/>
          </a:p>
          <a:p>
            <a:pPr lvl="2"/>
            <a:r>
              <a:rPr lang="en-GB" dirty="0"/>
              <a:t>Third </a:t>
            </a:r>
            <a:r>
              <a:rPr lang="en-GB" dirty="0" err="1"/>
              <a:t>levelergregrg</a:t>
            </a:r>
            <a:endParaRPr lang="en-GB" dirty="0"/>
          </a:p>
          <a:p>
            <a:pPr lvl="3"/>
            <a:r>
              <a:rPr lang="en-GB" dirty="0"/>
              <a:t>Fourth level</a:t>
            </a:r>
            <a:endParaRPr lang="en-GB" dirty="0"/>
          </a:p>
          <a:p>
            <a:pPr lvl="4"/>
            <a:r>
              <a:rPr lang="en-GB" dirty="0"/>
              <a:t>Fifth level</a:t>
            </a:r>
            <a:endParaRPr lang="en-US" dirty="0"/>
          </a:p>
        </p:txBody>
      </p:sp>
      <p:sp>
        <p:nvSpPr>
          <p:cNvPr id="6" name="Slide Number Placeholder 5"/>
          <p:cNvSpPr>
            <a:spLocks noGrp="1"/>
          </p:cNvSpPr>
          <p:nvPr>
            <p:ph type="sldNum" sz="quarter" idx="4"/>
          </p:nvPr>
        </p:nvSpPr>
        <p:spPr>
          <a:xfrm>
            <a:off x="10026650" y="6376655"/>
            <a:ext cx="60325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a:t>|   </a:t>
            </a:r>
            <a:fld id="{24AA432E-61BB-4EF9-8610-004BEFB30EB4}" type="slidenum">
              <a:rPr lang="en-US" smtClean="0"/>
            </a:fld>
            <a:endParaRPr lang="en-US" dirty="0"/>
          </a:p>
        </p:txBody>
      </p:sp>
      <p:sp>
        <p:nvSpPr>
          <p:cNvPr id="9" name="Footer Placeholder 8"/>
          <p:cNvSpPr>
            <a:spLocks noGrp="1"/>
          </p:cNvSpPr>
          <p:nvPr>
            <p:ph type="ftr" sz="quarter" idx="3"/>
          </p:nvPr>
        </p:nvSpPr>
        <p:spPr>
          <a:xfrm>
            <a:off x="2338189" y="6376655"/>
            <a:ext cx="4481447"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grpSp>
        <p:nvGrpSpPr>
          <p:cNvPr id="5" name="Google Shape;21;p20"/>
          <p:cNvGrpSpPr/>
          <p:nvPr userDrawn="1"/>
        </p:nvGrpSpPr>
        <p:grpSpPr>
          <a:xfrm>
            <a:off x="-59378" y="-15466"/>
            <a:ext cx="12309231" cy="77956"/>
            <a:chOff x="-1" y="-3551"/>
            <a:chExt cx="9163917" cy="59068"/>
          </a:xfrm>
        </p:grpSpPr>
        <p:sp>
          <p:nvSpPr>
            <p:cNvPr id="7" name="Google Shape;22;p20"/>
            <p:cNvSpPr/>
            <p:nvPr/>
          </p:nvSpPr>
          <p:spPr>
            <a:xfrm>
              <a:off x="-1" y="-3551"/>
              <a:ext cx="3054639" cy="59068"/>
            </a:xfrm>
            <a:prstGeom prst="rect">
              <a:avLst/>
            </a:prstGeom>
            <a:solidFill>
              <a:schemeClr val="accent3">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25"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 name="Google Shape;23;p20"/>
            <p:cNvSpPr/>
            <p:nvPr/>
          </p:nvSpPr>
          <p:spPr>
            <a:xfrm>
              <a:off x="3054638" y="-3551"/>
              <a:ext cx="3054639" cy="590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25"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 name="Google Shape;24;p20"/>
            <p:cNvSpPr/>
            <p:nvPr/>
          </p:nvSpPr>
          <p:spPr>
            <a:xfrm>
              <a:off x="6109277" y="-3551"/>
              <a:ext cx="3054639" cy="59068"/>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25"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2.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microsoft.com/office/2007/relationships/hdphoto" Target="../media/image5.wdp"/><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docs.splunk.com/Documentation/Splunk/7.1.3/Indexer/Indextimeversussearchtime" TargetMode="Externa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docs.splunk.com/Splexicon:Bucket" TargetMode="External"/><Relationship Id="rId4" Type="http://schemas.openxmlformats.org/officeDocument/2006/relationships/hyperlink" Target="https://docs.splunk.com/Splexicon:Rawdatafile" TargetMode="External"/><Relationship Id="rId3" Type="http://schemas.openxmlformats.org/officeDocument/2006/relationships/hyperlink" Target="https://docs.splunk.com/Splexicon:Event" TargetMode="External"/><Relationship Id="rId2" Type="http://schemas.openxmlformats.org/officeDocument/2006/relationships/hyperlink" Target="https://docs.splunk.com/Splexicon:Indexfiles" TargetMode="External"/><Relationship Id="rId1" Type="http://schemas.openxmlformats.org/officeDocument/2006/relationships/hyperlink" Target="https://docs.splunk.com/Splexicon:Tsidxfile#:~:text=tsidx%20file,-noun&amp;text=A%20time%2Dseries%20index%20file,contents%20of%20an%20index%20bucket"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2"/>
            <a:ext cx="10248900" cy="999338"/>
          </a:xfrm>
        </p:spPr>
        <p:txBody>
          <a:bodyPr/>
          <a:lstStyle/>
          <a:p>
            <a:r>
              <a:rPr lang="en-US" dirty="0"/>
              <a:t> </a:t>
            </a:r>
            <a:endParaRPr lang="en-US" dirty="0"/>
          </a:p>
        </p:txBody>
      </p:sp>
      <p:sp>
        <p:nvSpPr>
          <p:cNvPr id="4" name="Date Placeholder 3"/>
          <p:cNvSpPr>
            <a:spLocks noGrp="1"/>
          </p:cNvSpPr>
          <p:nvPr>
            <p:ph type="dt" sz="half" idx="4294967295"/>
          </p:nvPr>
        </p:nvSpPr>
        <p:spPr>
          <a:xfrm>
            <a:off x="6929240" y="6376655"/>
            <a:ext cx="3095886" cy="365125"/>
          </a:xfrm>
          <a:prstGeom prst="rect">
            <a:avLst/>
          </a:prstGeom>
        </p:spPr>
        <p:txBody>
          <a:bodyPr/>
          <a:lstStyle/>
          <a:p>
            <a:fld id="{8951F86E-B591-4303-8AF0-0A09E2A45DBF}" type="datetime3">
              <a:rPr lang="en-US" smtClean="0"/>
            </a:fld>
            <a:endParaRPr lang="en-US" dirty="0"/>
          </a:p>
        </p:txBody>
      </p:sp>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1026" name="Picture 2" descr="Big Data Analytics"/>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973123" y="1763086"/>
            <a:ext cx="7642371" cy="509491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p:nvPr/>
        </p:nvSpPr>
        <p:spPr>
          <a:xfrm>
            <a:off x="466288" y="342902"/>
            <a:ext cx="10248900" cy="114299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Machine Data</a:t>
            </a:r>
            <a:r>
              <a:rPr lang="en-US" dirty="0"/>
              <a:t>? </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alpha val="94770"/>
              </a:schemeClr>
            </a:gs>
            <a:gs pos="51000">
              <a:srgbClr val="FFFFFF">
                <a:alpha val="90000"/>
              </a:srgbClr>
            </a:gs>
            <a:gs pos="84000">
              <a:schemeClr val="bg1">
                <a:alpha val="80000"/>
              </a:schemeClr>
            </a:gs>
            <a:gs pos="100000">
              <a:srgbClr val="FFFFFF">
                <a:shade val="100000"/>
                <a:satMod val="115000"/>
                <a:alpha val="4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b="0" i="0" dirty="0">
                <a:solidFill>
                  <a:srgbClr val="212529"/>
                </a:solidFill>
                <a:effectLst/>
                <a:latin typeface="Fira Sans" panose="020B0503050000020004" pitchFamily="34" charset="0"/>
              </a:rPr>
              <a:t>Splunk Forwarder</a:t>
            </a:r>
            <a:endParaRPr lang="en-US" sz="3600" dirty="0"/>
          </a:p>
        </p:txBody>
      </p:sp>
      <p:sp>
        <p:nvSpPr>
          <p:cNvPr id="3" name="Content Placeholder 2"/>
          <p:cNvSpPr>
            <a:spLocks noGrp="1"/>
          </p:cNvSpPr>
          <p:nvPr>
            <p:ph idx="1"/>
          </p:nvPr>
        </p:nvSpPr>
        <p:spPr/>
        <p:txBody>
          <a:bodyPr/>
          <a:lstStyle/>
          <a:p>
            <a:r>
              <a:rPr lang="en-GB" sz="1600" dirty="0">
                <a:solidFill>
                  <a:schemeClr val="tx2"/>
                </a:solidFill>
                <a:latin typeface="Fira Sans" panose="020B0503050000020004" pitchFamily="34" charset="0"/>
              </a:rPr>
              <a:t>The forwarder is an agent you deploy on IT systems. </a:t>
            </a:r>
            <a:endParaRPr lang="en-GB" sz="1600" dirty="0">
              <a:solidFill>
                <a:schemeClr val="tx2"/>
              </a:solidFill>
              <a:latin typeface="Fira Sans" panose="020B0503050000020004" pitchFamily="34" charset="0"/>
            </a:endParaRPr>
          </a:p>
          <a:p>
            <a:pPr algn="l"/>
            <a:r>
              <a:rPr lang="en-GB" sz="1600" dirty="0">
                <a:solidFill>
                  <a:schemeClr val="tx2"/>
                </a:solidFill>
                <a:latin typeface="Fira Sans" panose="020B0503050000020004" pitchFamily="34" charset="0"/>
              </a:rPr>
              <a:t>collects logs and sends them to another Splunk Enterprise instance </a:t>
            </a:r>
            <a:endParaRPr lang="en-GB" sz="1600" dirty="0">
              <a:solidFill>
                <a:schemeClr val="tx2"/>
              </a:solidFill>
              <a:latin typeface="Fira Sans" panose="020B0503050000020004" pitchFamily="34" charset="0"/>
            </a:endParaRPr>
          </a:p>
          <a:p>
            <a:r>
              <a:rPr lang="en-GB" sz="1600" dirty="0">
                <a:solidFill>
                  <a:schemeClr val="tx2"/>
                </a:solidFill>
                <a:latin typeface="Fira Sans" panose="020B0503050000020004" pitchFamily="34" charset="0"/>
              </a:rPr>
              <a:t>Very Fast, requires less resources on the host and minimal footprint </a:t>
            </a:r>
            <a:endParaRPr lang="en-GB" sz="1600" dirty="0">
              <a:solidFill>
                <a:schemeClr val="tx2"/>
              </a:solidFill>
              <a:latin typeface="Fira Sans" panose="020B0503050000020004" pitchFamily="34" charset="0"/>
            </a:endParaRPr>
          </a:p>
          <a:p>
            <a:pPr algn="l"/>
            <a:r>
              <a:rPr lang="en-GB" sz="1600" dirty="0">
                <a:solidFill>
                  <a:schemeClr val="tx2"/>
                </a:solidFill>
                <a:latin typeface="Fira Sans" panose="020B0503050000020004" pitchFamily="34" charset="0"/>
              </a:rPr>
              <a:t>Data is not cooked ( unparsed ) </a:t>
            </a:r>
            <a:endParaRPr lang="en-GB" sz="1600" dirty="0">
              <a:solidFill>
                <a:schemeClr val="tx2"/>
              </a:solidFill>
              <a:latin typeface="Fira Sans" panose="020B0503050000020004" pitchFamily="34" charset="0"/>
            </a:endParaRPr>
          </a:p>
          <a:p>
            <a:pPr algn="l"/>
            <a:r>
              <a:rPr lang="en-GB" sz="1600" dirty="0">
                <a:solidFill>
                  <a:schemeClr val="tx2"/>
                </a:solidFill>
                <a:latin typeface="Fira Sans" panose="020B0503050000020004" pitchFamily="34" charset="0"/>
              </a:rPr>
              <a:t>No UI </a:t>
            </a:r>
            <a:endParaRPr lang="en-GB" sz="1600" dirty="0">
              <a:solidFill>
                <a:schemeClr val="tx2"/>
              </a:solidFill>
              <a:latin typeface="Fira Sans" panose="020B0503050000020004" pitchFamily="34" charset="0"/>
            </a:endParaRPr>
          </a:p>
          <a:p>
            <a:pPr algn="l"/>
            <a:r>
              <a:rPr lang="en-GB" sz="1600" dirty="0">
                <a:solidFill>
                  <a:schemeClr val="tx2"/>
                </a:solidFill>
                <a:latin typeface="Fira Sans" panose="020B0503050000020004" pitchFamily="34" charset="0"/>
              </a:rPr>
              <a:t>No Python support. </a:t>
            </a:r>
            <a:endParaRPr lang="en-GB" sz="1600" dirty="0">
              <a:solidFill>
                <a:schemeClr val="tx2"/>
              </a:solidFill>
              <a:latin typeface="Fira Sans" panose="020B0503050000020004" pitchFamily="34" charset="0"/>
            </a:endParaRPr>
          </a:p>
          <a:p>
            <a:pPr algn="l"/>
            <a:r>
              <a:rPr lang="en-GB" sz="1600" dirty="0">
                <a:solidFill>
                  <a:schemeClr val="tx2"/>
                </a:solidFill>
                <a:latin typeface="Fira Sans" panose="020B0503050000020004" pitchFamily="34" charset="0"/>
              </a:rPr>
              <a:t>Regarded as the best data collection method </a:t>
            </a:r>
            <a:endParaRPr lang="en-GB" sz="1600" dirty="0">
              <a:solidFill>
                <a:schemeClr val="tx2"/>
              </a:solidFill>
              <a:latin typeface="Fira Sans" panose="020B0503050000020004" pitchFamily="34" charset="0"/>
            </a:endParaRPr>
          </a:p>
          <a:p>
            <a:pPr algn="l"/>
            <a:r>
              <a:rPr lang="en-GB" sz="1600" dirty="0">
                <a:solidFill>
                  <a:schemeClr val="tx2"/>
                </a:solidFill>
                <a:latin typeface="Fira Sans" panose="020B0503050000020004" pitchFamily="34" charset="0"/>
              </a:rPr>
              <a:t>The most common way to get data in</a:t>
            </a:r>
            <a:endParaRPr lang="en-GB" sz="1600" dirty="0">
              <a:solidFill>
                <a:schemeClr val="tx2"/>
              </a:solidFill>
              <a:latin typeface="Fira Sans" panose="020B0503050000020004" pitchFamily="34" charset="0"/>
            </a:endParaRPr>
          </a:p>
          <a:p>
            <a:pPr algn="l"/>
            <a:r>
              <a:rPr lang="en-GB" sz="1600" dirty="0">
                <a:solidFill>
                  <a:schemeClr val="tx2"/>
                </a:solidFill>
                <a:latin typeface="Fira Sans" panose="020B0503050000020004" pitchFamily="34" charset="0"/>
              </a:rPr>
              <a:t>No license needed</a:t>
            </a:r>
            <a:endParaRPr lang="en-GB" sz="1600" dirty="0">
              <a:solidFill>
                <a:schemeClr val="tx2"/>
              </a:solidFill>
              <a:latin typeface="Fira Sans" panose="020B0503050000020004" pitchFamily="34" charset="0"/>
            </a:endParaRPr>
          </a:p>
          <a:p>
            <a:pPr marL="0" indent="0">
              <a:buNone/>
            </a:pPr>
            <a:endParaRPr lang="en-US" dirty="0"/>
          </a:p>
        </p:txBody>
      </p:sp>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205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15200" y="2279650"/>
            <a:ext cx="2339667" cy="3257536"/>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alpha val="94770"/>
              </a:schemeClr>
            </a:gs>
            <a:gs pos="51000">
              <a:srgbClr val="FFFFFF">
                <a:alpha val="90000"/>
              </a:srgbClr>
            </a:gs>
            <a:gs pos="84000">
              <a:schemeClr val="bg1">
                <a:alpha val="80000"/>
              </a:schemeClr>
            </a:gs>
            <a:gs pos="100000">
              <a:srgbClr val="FFFFFF">
                <a:shade val="100000"/>
                <a:satMod val="115000"/>
                <a:alpha val="4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b="0" i="0" dirty="0">
                <a:solidFill>
                  <a:srgbClr val="212529"/>
                </a:solidFill>
                <a:effectLst/>
                <a:latin typeface="Fira Sans" panose="020B0503050000020004" pitchFamily="34" charset="0"/>
              </a:rPr>
              <a:t>Splunk Indexer </a:t>
            </a:r>
            <a:endParaRPr lang="en-US" sz="3600" dirty="0"/>
          </a:p>
        </p:txBody>
      </p:sp>
      <p:sp>
        <p:nvSpPr>
          <p:cNvPr id="3" name="Content Placeholder 2"/>
          <p:cNvSpPr>
            <a:spLocks noGrp="1"/>
          </p:cNvSpPr>
          <p:nvPr>
            <p:ph idx="1"/>
          </p:nvPr>
        </p:nvSpPr>
        <p:spPr/>
        <p:txBody>
          <a:bodyPr>
            <a:normAutofit/>
          </a:bodyPr>
          <a:lstStyle/>
          <a:p>
            <a:r>
              <a:rPr lang="en-GB" sz="1600" dirty="0">
                <a:solidFill>
                  <a:schemeClr val="tx2"/>
                </a:solidFill>
                <a:latin typeface="Fira Sans" panose="020B0503050000020004" pitchFamily="34" charset="0"/>
              </a:rPr>
              <a:t>The indexer transforms data into events (unless it was received pre-processed from a heavy forwarder)</a:t>
            </a:r>
            <a:endParaRPr lang="en-GB" sz="1600" dirty="0">
              <a:solidFill>
                <a:schemeClr val="tx2"/>
              </a:solidFill>
              <a:latin typeface="Fira Sans" panose="020B0503050000020004" pitchFamily="34" charset="0"/>
            </a:endParaRPr>
          </a:p>
          <a:p>
            <a:pPr algn="l"/>
            <a:r>
              <a:rPr lang="en-GB" sz="1600" dirty="0">
                <a:solidFill>
                  <a:schemeClr val="tx2"/>
                </a:solidFill>
                <a:latin typeface="Fira Sans" panose="020B0503050000020004" pitchFamily="34" charset="0"/>
              </a:rPr>
              <a:t>stores it to disk and adds it to an index, enabling searchability.</a:t>
            </a:r>
            <a:endParaRPr lang="en-GB" sz="1600" dirty="0">
              <a:solidFill>
                <a:schemeClr val="tx2"/>
              </a:solidFill>
              <a:latin typeface="Fira Sans" panose="020B0503050000020004" pitchFamily="34" charset="0"/>
            </a:endParaRPr>
          </a:p>
          <a:p>
            <a:pPr algn="l"/>
            <a:r>
              <a:rPr lang="en-GB" sz="1600" dirty="0">
                <a:solidFill>
                  <a:schemeClr val="tx2"/>
                </a:solidFill>
                <a:latin typeface="Fira Sans" panose="020B0503050000020004" pitchFamily="34" charset="0"/>
              </a:rPr>
              <a:t>The indexer creates the following files, separating them into directories called buckets:</a:t>
            </a:r>
            <a:endParaRPr lang="en-GB" sz="1600" dirty="0">
              <a:solidFill>
                <a:schemeClr val="tx2"/>
              </a:solidFill>
              <a:latin typeface="Fira Sans" panose="020B0503050000020004" pitchFamily="34" charset="0"/>
            </a:endParaRPr>
          </a:p>
          <a:p>
            <a:pPr marL="0" indent="0" algn="l">
              <a:buNone/>
            </a:pPr>
            <a:r>
              <a:rPr lang="en-GB" sz="1600" dirty="0">
                <a:solidFill>
                  <a:schemeClr val="tx2"/>
                </a:solidFill>
                <a:latin typeface="Fira Sans" panose="020B0503050000020004" pitchFamily="34" charset="0"/>
              </a:rPr>
              <a:t>     Compressed raw data</a:t>
            </a:r>
            <a:endParaRPr lang="en-GB" sz="1600" dirty="0">
              <a:solidFill>
                <a:schemeClr val="tx2"/>
              </a:solidFill>
              <a:latin typeface="Fira Sans" panose="020B0503050000020004" pitchFamily="34" charset="0"/>
            </a:endParaRPr>
          </a:p>
          <a:p>
            <a:pPr marL="0" indent="0" algn="l">
              <a:buNone/>
            </a:pPr>
            <a:r>
              <a:rPr lang="en-GB" sz="1600" dirty="0">
                <a:solidFill>
                  <a:schemeClr val="tx2"/>
                </a:solidFill>
                <a:latin typeface="Fira Sans" panose="020B0503050000020004" pitchFamily="34" charset="0"/>
              </a:rPr>
              <a:t>     Indexes pointing to raw data (.TSIDX files)</a:t>
            </a:r>
            <a:endParaRPr lang="en-GB" sz="1600" dirty="0">
              <a:solidFill>
                <a:schemeClr val="tx2"/>
              </a:solidFill>
              <a:latin typeface="Fira Sans" panose="020B0503050000020004" pitchFamily="34" charset="0"/>
            </a:endParaRPr>
          </a:p>
          <a:p>
            <a:pPr marL="0" indent="0" algn="l">
              <a:buNone/>
            </a:pPr>
            <a:r>
              <a:rPr lang="en-GB" sz="1600" dirty="0">
                <a:solidFill>
                  <a:schemeClr val="tx2"/>
                </a:solidFill>
                <a:latin typeface="Fira Sans" panose="020B0503050000020004" pitchFamily="34" charset="0"/>
              </a:rPr>
              <a:t>     Metadata files ( host, source and source type ) </a:t>
            </a:r>
            <a:endParaRPr lang="en-GB" sz="1600" dirty="0">
              <a:solidFill>
                <a:schemeClr val="tx2"/>
              </a:solidFill>
              <a:latin typeface="Fira Sans" panose="020B0503050000020004" pitchFamily="34" charset="0"/>
            </a:endParaRPr>
          </a:p>
          <a:p>
            <a:pPr algn="l"/>
            <a:r>
              <a:rPr lang="en-GB" sz="1600" dirty="0">
                <a:solidFill>
                  <a:schemeClr val="tx2"/>
                </a:solidFill>
                <a:latin typeface="Fira Sans" panose="020B0503050000020004" pitchFamily="34" charset="0"/>
              </a:rPr>
              <a:t>The indexer performs generic event processing on log data</a:t>
            </a:r>
            <a:endParaRPr lang="en-GB" sz="1600" dirty="0">
              <a:solidFill>
                <a:schemeClr val="tx2"/>
              </a:solidFill>
              <a:latin typeface="Fira Sans" panose="020B0503050000020004" pitchFamily="34" charset="0"/>
            </a:endParaRPr>
          </a:p>
          <a:p>
            <a:pPr marL="0" indent="0">
              <a:buNone/>
            </a:pPr>
            <a:br>
              <a:rPr lang="en-GB" dirty="0"/>
            </a:br>
            <a:endParaRPr lang="en-US" dirty="0"/>
          </a:p>
        </p:txBody>
      </p:sp>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09051" y="2536312"/>
            <a:ext cx="2136264" cy="3362293"/>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212529"/>
                </a:solidFill>
                <a:latin typeface="Fira Sans" panose="020B0503050000020004" pitchFamily="34" charset="0"/>
              </a:rPr>
              <a:t>Splunk Heavy Forwarder</a:t>
            </a:r>
            <a:endParaRPr lang="en-US" sz="3600" dirty="0">
              <a:solidFill>
                <a:srgbClr val="212529"/>
              </a:solidFill>
              <a:latin typeface="Fira Sans" panose="020B0503050000020004" pitchFamily="34" charset="0"/>
            </a:endParaRPr>
          </a:p>
        </p:txBody>
      </p:sp>
      <p:sp>
        <p:nvSpPr>
          <p:cNvPr id="3" name="Content Placeholder 2"/>
          <p:cNvSpPr>
            <a:spLocks noGrp="1"/>
          </p:cNvSpPr>
          <p:nvPr>
            <p:ph idx="1"/>
          </p:nvPr>
        </p:nvSpPr>
        <p:spPr/>
        <p:txBody>
          <a:bodyPr>
            <a:normAutofit/>
          </a:bodyPr>
          <a:lstStyle/>
          <a:p>
            <a:r>
              <a:rPr lang="en-US" sz="1600" dirty="0">
                <a:solidFill>
                  <a:schemeClr val="tx2"/>
                </a:solidFill>
                <a:latin typeface="Fira Sans" panose="020B0503050000020004" pitchFamily="34" charset="0"/>
              </a:rPr>
              <a:t>full Splunk Enterprise instance that can index, search, and change data as well as forward it</a:t>
            </a:r>
            <a:endParaRPr lang="en-US" sz="1600" dirty="0">
              <a:solidFill>
                <a:schemeClr val="tx2"/>
              </a:solidFill>
              <a:latin typeface="Fira Sans" panose="020B0503050000020004" pitchFamily="34" charset="0"/>
            </a:endParaRPr>
          </a:p>
          <a:p>
            <a:r>
              <a:rPr lang="en-US" sz="1600" dirty="0">
                <a:solidFill>
                  <a:schemeClr val="tx2"/>
                </a:solidFill>
                <a:latin typeface="Fira Sans" panose="020B0503050000020004" pitchFamily="34" charset="0"/>
              </a:rPr>
              <a:t>The major difference between Splunk Universal Forwarder and Splunk Heavy Forwarder is PARSING &amp; INDEXING, note that a Universal Forwarder has no Python packages</a:t>
            </a:r>
            <a:endParaRPr lang="en-US" sz="1600" dirty="0">
              <a:solidFill>
                <a:schemeClr val="tx2"/>
              </a:solidFill>
              <a:latin typeface="Fira Sans" panose="020B0503050000020004" pitchFamily="34" charset="0"/>
            </a:endParaRPr>
          </a:p>
          <a:p>
            <a:r>
              <a:rPr lang="en-US" sz="1600" dirty="0">
                <a:solidFill>
                  <a:schemeClr val="tx2"/>
                </a:solidFill>
                <a:latin typeface="Fira Sans" panose="020B0503050000020004" pitchFamily="34" charset="0"/>
              </a:rPr>
              <a:t>Note that when the data comes from a Heavy Forwarder, indexers do NOT parse the data again. </a:t>
            </a:r>
            <a:endParaRPr lang="en-US" sz="1600" dirty="0">
              <a:solidFill>
                <a:schemeClr val="tx2"/>
              </a:solidFill>
              <a:latin typeface="Fira Sans" panose="020B0503050000020004" pitchFamily="34" charset="0"/>
            </a:endParaRPr>
          </a:p>
          <a:p>
            <a:r>
              <a:rPr lang="en-US" sz="1600" dirty="0">
                <a:solidFill>
                  <a:schemeClr val="tx2"/>
                </a:solidFill>
                <a:latin typeface="Fira Sans" panose="020B0503050000020004" pitchFamily="34" charset="0"/>
              </a:rPr>
              <a:t> Heavy Forwarders are also used to run Splunk add-ons that receive data from external sources</a:t>
            </a:r>
            <a:endParaRPr lang="en-US" sz="1600" dirty="0">
              <a:solidFill>
                <a:schemeClr val="tx2"/>
              </a:solidFill>
              <a:latin typeface="Fira Sans" panose="020B0503050000020004" pitchFamily="34" charset="0"/>
            </a:endParaRPr>
          </a:p>
          <a:p>
            <a:r>
              <a:rPr lang="en-US" sz="1600" dirty="0">
                <a:solidFill>
                  <a:schemeClr val="tx2"/>
                </a:solidFill>
                <a:latin typeface="Fira Sans" panose="020B0503050000020004" pitchFamily="34" charset="0"/>
              </a:rPr>
              <a:t>Data forwarded are parsed ( cooked )</a:t>
            </a:r>
            <a:endParaRPr lang="en-US" sz="1600" dirty="0">
              <a:solidFill>
                <a:schemeClr val="tx2"/>
              </a:solidFill>
              <a:latin typeface="Fira Sans" panose="020B0503050000020004" pitchFamily="34" charset="0"/>
            </a:endParaRPr>
          </a:p>
          <a:p>
            <a:r>
              <a:rPr lang="en-US" sz="1600" dirty="0">
                <a:solidFill>
                  <a:schemeClr val="tx2"/>
                </a:solidFill>
                <a:latin typeface="Fira Sans" panose="020B0503050000020004" pitchFamily="34" charset="0"/>
              </a:rPr>
              <a:t>Larger footprint with respect to UFs</a:t>
            </a:r>
            <a:endParaRPr lang="en-US" sz="1600" dirty="0">
              <a:solidFill>
                <a:schemeClr val="tx2"/>
              </a:solidFill>
              <a:latin typeface="Fira Sans" panose="020B0503050000020004" pitchFamily="34" charset="0"/>
            </a:endParaRPr>
          </a:p>
          <a:p>
            <a:r>
              <a:rPr lang="en-US" sz="1600" dirty="0">
                <a:solidFill>
                  <a:schemeClr val="tx2"/>
                </a:solidFill>
                <a:latin typeface="Fira Sans" panose="020B0503050000020004" pitchFamily="34" charset="0"/>
              </a:rPr>
              <a:t>Requires a license	</a:t>
            </a:r>
            <a:endParaRPr lang="en-US" sz="1600" dirty="0">
              <a:solidFill>
                <a:schemeClr val="tx2"/>
              </a:solidFill>
              <a:latin typeface="Fira Sans" panose="020B0503050000020004" pitchFamily="34" charset="0"/>
            </a:endParaRPr>
          </a:p>
          <a:p>
            <a:pPr marL="0" indent="0">
              <a:buNone/>
            </a:pPr>
            <a:r>
              <a:rPr lang="en-US" sz="1600" dirty="0">
                <a:solidFill>
                  <a:schemeClr val="tx2"/>
                </a:solidFill>
                <a:latin typeface="Fira Sans" panose="020B0503050000020004" pitchFamily="34" charset="0"/>
              </a:rPr>
              <a:t>     - Splunk HTTP Event collector</a:t>
            </a:r>
            <a:endParaRPr lang="en-US" sz="1600" dirty="0">
              <a:solidFill>
                <a:schemeClr val="tx2"/>
              </a:solidFill>
              <a:latin typeface="Fira Sans" panose="020B0503050000020004" pitchFamily="34" charset="0"/>
            </a:endParaRPr>
          </a:p>
          <a:p>
            <a:pPr marL="0" indent="0">
              <a:buNone/>
            </a:pPr>
            <a:r>
              <a:rPr lang="en-US" sz="1600" dirty="0">
                <a:solidFill>
                  <a:schemeClr val="tx2"/>
                </a:solidFill>
                <a:latin typeface="Fira Sans" panose="020B0503050000020004" pitchFamily="34" charset="0"/>
              </a:rPr>
              <a:t>     - Splunk </a:t>
            </a:r>
            <a:r>
              <a:rPr lang="en-US" sz="1600" dirty="0" err="1">
                <a:solidFill>
                  <a:schemeClr val="tx2"/>
                </a:solidFill>
                <a:latin typeface="Fira Sans" panose="020B0503050000020004" pitchFamily="34" charset="0"/>
              </a:rPr>
              <a:t>DBConnect</a:t>
            </a:r>
            <a:r>
              <a:rPr lang="en-US" sz="1600" dirty="0">
                <a:solidFill>
                  <a:schemeClr val="tx2"/>
                </a:solidFill>
                <a:latin typeface="Fira Sans" panose="020B0503050000020004" pitchFamily="34" charset="0"/>
              </a:rPr>
              <a:t> </a:t>
            </a:r>
            <a:endParaRPr lang="en-US" sz="1600" dirty="0">
              <a:solidFill>
                <a:schemeClr val="tx2"/>
              </a:solidFill>
              <a:latin typeface="Fira Sans" panose="020B0503050000020004" pitchFamily="34" charset="0"/>
            </a:endParaRPr>
          </a:p>
        </p:txBody>
      </p:sp>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307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70677" y="3429000"/>
            <a:ext cx="1517591" cy="26663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lgn="l">
              <a:buNone/>
            </a:pPr>
            <a:r>
              <a:rPr lang="en-GB" sz="3600" b="0" i="0" dirty="0">
                <a:solidFill>
                  <a:srgbClr val="212529"/>
                </a:solidFill>
                <a:effectLst/>
                <a:latin typeface="Fira Sans" panose="020B0503050000020004" pitchFamily="34" charset="0"/>
              </a:rPr>
              <a:t>Splunk Search Head</a:t>
            </a:r>
            <a:endParaRPr lang="en-GB" sz="3600" b="0" i="0" dirty="0">
              <a:solidFill>
                <a:srgbClr val="212529"/>
              </a:solidFill>
              <a:effectLst/>
              <a:latin typeface="Fira Sans" panose="020B0503050000020004" pitchFamily="34" charset="0"/>
            </a:endParaRPr>
          </a:p>
        </p:txBody>
      </p:sp>
      <p:sp>
        <p:nvSpPr>
          <p:cNvPr id="3" name="Content Placeholder 2"/>
          <p:cNvSpPr>
            <a:spLocks noGrp="1"/>
          </p:cNvSpPr>
          <p:nvPr>
            <p:ph idx="1"/>
          </p:nvPr>
        </p:nvSpPr>
        <p:spPr/>
        <p:txBody>
          <a:bodyPr/>
          <a:lstStyle/>
          <a:p>
            <a:pPr marL="0" indent="0" algn="l">
              <a:buNone/>
            </a:pPr>
            <a:endParaRPr lang="en-GB" sz="1600" b="0" i="0" dirty="0">
              <a:solidFill>
                <a:srgbClr val="212529"/>
              </a:solidFill>
              <a:effectLst/>
              <a:latin typeface="Fira Sans" panose="020B0503050000020004" pitchFamily="34" charset="0"/>
            </a:endParaRPr>
          </a:p>
          <a:p>
            <a:pPr algn="l"/>
            <a:r>
              <a:rPr lang="en-GB" sz="1600" dirty="0">
                <a:solidFill>
                  <a:schemeClr val="tx2"/>
                </a:solidFill>
                <a:latin typeface="Fira Sans" panose="020B0503050000020004" pitchFamily="34" charset="0"/>
              </a:rPr>
              <a:t>The search head provides the UI for users to submit searches via SPL</a:t>
            </a:r>
            <a:endParaRPr lang="en-GB" sz="1600" dirty="0">
              <a:solidFill>
                <a:schemeClr val="tx2"/>
              </a:solidFill>
              <a:latin typeface="Fira Sans" panose="020B0503050000020004" pitchFamily="34" charset="0"/>
            </a:endParaRPr>
          </a:p>
          <a:p>
            <a:pPr algn="l"/>
            <a:r>
              <a:rPr lang="en-GB" sz="1600" dirty="0">
                <a:solidFill>
                  <a:schemeClr val="tx2"/>
                </a:solidFill>
                <a:latin typeface="Fira Sans" panose="020B0503050000020004" pitchFamily="34" charset="0"/>
              </a:rPr>
              <a:t>It allows users to search and query Splunk data. </a:t>
            </a:r>
            <a:endParaRPr lang="en-GB" sz="1600" dirty="0">
              <a:solidFill>
                <a:schemeClr val="tx2"/>
              </a:solidFill>
              <a:latin typeface="Fira Sans" panose="020B0503050000020004" pitchFamily="34" charset="0"/>
            </a:endParaRPr>
          </a:p>
          <a:p>
            <a:pPr algn="l"/>
            <a:r>
              <a:rPr lang="en-GB" sz="1600" dirty="0">
                <a:solidFill>
                  <a:schemeClr val="tx2"/>
                </a:solidFill>
                <a:latin typeface="Fira Sans" panose="020B0503050000020004" pitchFamily="34" charset="0"/>
              </a:rPr>
              <a:t>Splunk provides a distributed search architecture, which allows you to scale up to handle large data volumes, </a:t>
            </a:r>
            <a:endParaRPr lang="en-GB" sz="1600" dirty="0">
              <a:solidFill>
                <a:schemeClr val="tx2"/>
              </a:solidFill>
              <a:latin typeface="Fira Sans" panose="020B0503050000020004" pitchFamily="34" charset="0"/>
            </a:endParaRPr>
          </a:p>
          <a:p>
            <a:pPr algn="l"/>
            <a:r>
              <a:rPr lang="en-GB" sz="1600" dirty="0">
                <a:solidFill>
                  <a:schemeClr val="tx2"/>
                </a:solidFill>
                <a:latin typeface="Fira Sans" panose="020B0503050000020004" pitchFamily="34" charset="0"/>
              </a:rPr>
              <a:t>the search head sends search requests to a group of indexers</a:t>
            </a:r>
            <a:br>
              <a:rPr lang="en-GB" dirty="0"/>
            </a:br>
            <a:endParaRPr lang="en-US" dirty="0"/>
          </a:p>
        </p:txBody>
      </p:sp>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62242" y="3068277"/>
            <a:ext cx="1978947" cy="35621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b="0" i="0" dirty="0">
                <a:solidFill>
                  <a:srgbClr val="212529"/>
                </a:solidFill>
                <a:effectLst/>
                <a:latin typeface="Fira Sans" panose="020B0503050000020004" pitchFamily="34" charset="0"/>
              </a:rPr>
              <a:t>Splunk Deployment Server</a:t>
            </a:r>
            <a:endParaRPr lang="en-US" sz="3600" dirty="0"/>
          </a:p>
        </p:txBody>
      </p:sp>
      <p:sp>
        <p:nvSpPr>
          <p:cNvPr id="3" name="Content Placeholder 2"/>
          <p:cNvSpPr>
            <a:spLocks noGrp="1"/>
          </p:cNvSpPr>
          <p:nvPr>
            <p:ph idx="1"/>
          </p:nvPr>
        </p:nvSpPr>
        <p:spPr/>
        <p:txBody>
          <a:bodyPr/>
          <a:lstStyle/>
          <a:p>
            <a:pPr algn="l"/>
            <a:r>
              <a:rPr lang="en-GB" sz="1600" dirty="0">
                <a:solidFill>
                  <a:schemeClr val="tx2"/>
                </a:solidFill>
                <a:latin typeface="Fira Sans" panose="020B0503050000020004" pitchFamily="34" charset="0"/>
              </a:rPr>
              <a:t>Regarded as </a:t>
            </a:r>
            <a:r>
              <a:rPr lang="en-GB" sz="1600" b="0" i="0" dirty="0">
                <a:solidFill>
                  <a:schemeClr val="tx2"/>
                </a:solidFill>
                <a:effectLst/>
                <a:latin typeface="Fira Sans" panose="020B0503050000020004" pitchFamily="34" charset="0"/>
              </a:rPr>
              <a:t>centralized configuration manager</a:t>
            </a:r>
            <a:endParaRPr lang="en-GB" sz="1600" b="0" i="0" dirty="0">
              <a:solidFill>
                <a:schemeClr val="tx2"/>
              </a:solidFill>
              <a:effectLst/>
              <a:latin typeface="Fira Sans" panose="020B0503050000020004" pitchFamily="34" charset="0"/>
            </a:endParaRPr>
          </a:p>
          <a:p>
            <a:pPr algn="l"/>
            <a:r>
              <a:rPr lang="en-GB" sz="1600" b="0" i="0" dirty="0">
                <a:solidFill>
                  <a:schemeClr val="tx2"/>
                </a:solidFill>
                <a:effectLst/>
                <a:latin typeface="Fira Sans" panose="020B0503050000020004" pitchFamily="34" charset="0"/>
              </a:rPr>
              <a:t>Manage and push configurations </a:t>
            </a:r>
            <a:r>
              <a:rPr lang="en-GB" sz="1600" dirty="0">
                <a:solidFill>
                  <a:schemeClr val="tx2"/>
                </a:solidFill>
                <a:latin typeface="Fira Sans" panose="020B0503050000020004" pitchFamily="34" charset="0"/>
              </a:rPr>
              <a:t>to </a:t>
            </a:r>
            <a:r>
              <a:rPr lang="en-GB" sz="1600" b="0" i="0" dirty="0">
                <a:solidFill>
                  <a:schemeClr val="tx2"/>
                </a:solidFill>
                <a:effectLst/>
                <a:latin typeface="Fira Sans" panose="020B0503050000020004" pitchFamily="34" charset="0"/>
              </a:rPr>
              <a:t>any number of Splunk Enterprise instances.</a:t>
            </a:r>
            <a:endParaRPr lang="en-GB" sz="1600" b="0" i="0" dirty="0">
              <a:solidFill>
                <a:schemeClr val="tx2"/>
              </a:solidFill>
              <a:effectLst/>
              <a:latin typeface="Fira Sans" panose="020B0503050000020004" pitchFamily="34" charset="0"/>
            </a:endParaRPr>
          </a:p>
          <a:p>
            <a:pPr algn="l"/>
            <a:r>
              <a:rPr lang="en-GB" sz="1600" dirty="0">
                <a:solidFill>
                  <a:schemeClr val="tx2"/>
                </a:solidFill>
                <a:latin typeface="Fira Sans" panose="020B0503050000020004" pitchFamily="34" charset="0"/>
              </a:rPr>
              <a:t>Users interface with the forwarder Management </a:t>
            </a:r>
            <a:endParaRPr lang="en-GB" sz="1600" b="0" i="0" dirty="0">
              <a:solidFill>
                <a:schemeClr val="tx2"/>
              </a:solidFill>
              <a:effectLst/>
              <a:latin typeface="Fira Sans" panose="020B0503050000020004" pitchFamily="34" charset="0"/>
            </a:endParaRPr>
          </a:p>
          <a:p>
            <a:pPr algn="l"/>
            <a:r>
              <a:rPr lang="en-GB" sz="1600" b="0" i="0" dirty="0">
                <a:solidFill>
                  <a:schemeClr val="tx2"/>
                </a:solidFill>
                <a:effectLst/>
                <a:latin typeface="Fira Sans" panose="020B0503050000020004" pitchFamily="34" charset="0"/>
              </a:rPr>
              <a:t>Deployment Clients (UFs, HFs for example ) are remotely managed by </a:t>
            </a:r>
            <a:r>
              <a:rPr lang="en-GB" sz="1600" dirty="0">
                <a:solidFill>
                  <a:schemeClr val="tx2"/>
                </a:solidFill>
                <a:latin typeface="Fira Sans" panose="020B0503050000020004" pitchFamily="34" charset="0"/>
              </a:rPr>
              <a:t>this instance </a:t>
            </a:r>
            <a:endParaRPr lang="en-GB" sz="1600" dirty="0">
              <a:solidFill>
                <a:schemeClr val="tx2"/>
              </a:solidFill>
              <a:latin typeface="Fira Sans" panose="020B0503050000020004" pitchFamily="34" charset="0"/>
            </a:endParaRPr>
          </a:p>
          <a:p>
            <a:pPr algn="l"/>
            <a:r>
              <a:rPr lang="en-GB" sz="1600" dirty="0">
                <a:solidFill>
                  <a:schemeClr val="tx2"/>
                </a:solidFill>
                <a:latin typeface="Fira Sans" panose="020B0503050000020004" pitchFamily="34" charset="0"/>
              </a:rPr>
              <a:t>Apps and configurations files are maintained under the “deployment Apps”</a:t>
            </a:r>
            <a:endParaRPr lang="en-GB" sz="1600" dirty="0">
              <a:solidFill>
                <a:schemeClr val="tx2"/>
              </a:solidFill>
              <a:latin typeface="Fira Sans" panose="020B0503050000020004" pitchFamily="34" charset="0"/>
            </a:endParaRPr>
          </a:p>
          <a:p>
            <a:pPr algn="l"/>
            <a:r>
              <a:rPr lang="en-GB" sz="1600" dirty="0">
                <a:solidFill>
                  <a:schemeClr val="tx2"/>
                </a:solidFill>
                <a:latin typeface="Fira Sans" panose="020B0503050000020004" pitchFamily="34" charset="0"/>
              </a:rPr>
              <a:t>Deployment Clients “phone home” at intervals back </a:t>
            </a:r>
            <a:endParaRPr lang="en-GB" sz="1600" dirty="0">
              <a:solidFill>
                <a:schemeClr val="tx2"/>
              </a:solidFill>
              <a:latin typeface="Fira Sans" panose="020B0503050000020004" pitchFamily="34" charset="0"/>
            </a:endParaRPr>
          </a:p>
          <a:p>
            <a:pPr marL="0" indent="0" algn="l">
              <a:buNone/>
            </a:pPr>
            <a:r>
              <a:rPr lang="en-GB" sz="1600" dirty="0">
                <a:solidFill>
                  <a:schemeClr val="tx2"/>
                </a:solidFill>
                <a:latin typeface="Fira Sans" panose="020B0503050000020004" pitchFamily="34" charset="0"/>
              </a:rPr>
              <a:t>     to the deployment server </a:t>
            </a:r>
            <a:endParaRPr lang="en-GB" sz="1600" dirty="0">
              <a:solidFill>
                <a:schemeClr val="tx2"/>
              </a:solidFill>
              <a:latin typeface="Fira Sans" panose="020B0503050000020004" pitchFamily="34" charset="0"/>
            </a:endParaRPr>
          </a:p>
          <a:p>
            <a:pPr marL="0" indent="0">
              <a:buNone/>
            </a:pPr>
            <a:br>
              <a:rPr lang="en-GB" dirty="0"/>
            </a:br>
            <a:endParaRPr lang="en-US" dirty="0"/>
          </a:p>
        </p:txBody>
      </p:sp>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512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28530" y="3212023"/>
            <a:ext cx="1972187" cy="27583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solidFill>
                <a:latin typeface="Fira Sans" panose="020B0503050000020004" pitchFamily="34" charset="0"/>
              </a:rPr>
              <a:t>License Master</a:t>
            </a:r>
            <a:endParaRPr lang="en-US" sz="3600" dirty="0">
              <a:solidFill>
                <a:schemeClr val="tx2"/>
              </a:solidFill>
              <a:latin typeface="Fira Sans" panose="020B0503050000020004" pitchFamily="34" charset="0"/>
            </a:endParaRPr>
          </a:p>
        </p:txBody>
      </p:sp>
      <p:sp>
        <p:nvSpPr>
          <p:cNvPr id="3" name="Content Placeholder 2"/>
          <p:cNvSpPr>
            <a:spLocks noGrp="1"/>
          </p:cNvSpPr>
          <p:nvPr>
            <p:ph idx="1"/>
          </p:nvPr>
        </p:nvSpPr>
        <p:spPr/>
        <p:txBody>
          <a:bodyPr/>
          <a:lstStyle/>
          <a:p>
            <a:pPr algn="l"/>
            <a:r>
              <a:rPr lang="en-GB" sz="1600" b="0" i="0" dirty="0">
                <a:solidFill>
                  <a:schemeClr val="tx2"/>
                </a:solidFill>
                <a:effectLst/>
                <a:latin typeface="Fira Sans" panose="020B0503050000020004" pitchFamily="34" charset="0"/>
              </a:rPr>
              <a:t>Acts as a central license repository for Splunk Enterprise licenses. </a:t>
            </a:r>
            <a:endParaRPr lang="en-GB" sz="1600" b="0" i="0" dirty="0">
              <a:solidFill>
                <a:schemeClr val="tx2"/>
              </a:solidFill>
              <a:effectLst/>
              <a:latin typeface="Fira Sans" panose="020B0503050000020004" pitchFamily="34" charset="0"/>
            </a:endParaRPr>
          </a:p>
          <a:p>
            <a:pPr algn="l"/>
            <a:r>
              <a:rPr lang="en-GB" sz="1600" b="0" i="0" dirty="0">
                <a:solidFill>
                  <a:schemeClr val="tx2"/>
                </a:solidFill>
                <a:effectLst/>
                <a:latin typeface="Fira Sans" panose="020B0503050000020004" pitchFamily="34" charset="0"/>
              </a:rPr>
              <a:t>you can define license Pools and stacks</a:t>
            </a:r>
            <a:endParaRPr lang="en-GB" sz="1600" b="0" i="0" dirty="0">
              <a:solidFill>
                <a:schemeClr val="tx2"/>
              </a:solidFill>
              <a:effectLst/>
              <a:latin typeface="Fira Sans" panose="020B0503050000020004" pitchFamily="34" charset="0"/>
            </a:endParaRPr>
          </a:p>
          <a:p>
            <a:pPr marL="0" indent="0">
              <a:buNone/>
            </a:pPr>
            <a:br>
              <a:rPr lang="en-GB" dirty="0"/>
            </a:br>
            <a:endParaRPr lang="en-US" dirty="0"/>
          </a:p>
        </p:txBody>
      </p:sp>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39503" y="2333459"/>
            <a:ext cx="1473200" cy="2628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solidFill>
                <a:latin typeface="Fira Sans" panose="020B0503050000020004" pitchFamily="34" charset="0"/>
              </a:rPr>
              <a:t>Monitoring Console </a:t>
            </a:r>
            <a:endParaRPr lang="en-US" sz="3600" dirty="0">
              <a:solidFill>
                <a:schemeClr val="tx2"/>
              </a:solidFill>
              <a:latin typeface="Fira Sans" panose="020B0503050000020004" pitchFamily="34" charset="0"/>
            </a:endParaRPr>
          </a:p>
        </p:txBody>
      </p:sp>
      <p:sp>
        <p:nvSpPr>
          <p:cNvPr id="3" name="Content Placeholder 2"/>
          <p:cNvSpPr>
            <a:spLocks noGrp="1"/>
          </p:cNvSpPr>
          <p:nvPr>
            <p:ph idx="1"/>
          </p:nvPr>
        </p:nvSpPr>
        <p:spPr/>
        <p:txBody>
          <a:bodyPr>
            <a:normAutofit/>
          </a:bodyPr>
          <a:lstStyle/>
          <a:p>
            <a:r>
              <a:rPr lang="en-US" sz="1600" dirty="0">
                <a:solidFill>
                  <a:schemeClr val="tx2"/>
                </a:solidFill>
                <a:latin typeface="Fira Sans" panose="020B0503050000020004" pitchFamily="34" charset="0"/>
              </a:rPr>
              <a:t>The Monitoring Console is a tool for viewing detailed topology and performance information for your Splunk Enterprise deployment. </a:t>
            </a:r>
            <a:endParaRPr lang="en-US" sz="1600" dirty="0">
              <a:solidFill>
                <a:schemeClr val="tx2"/>
              </a:solidFill>
              <a:latin typeface="Fira Sans" panose="020B0503050000020004" pitchFamily="34" charset="0"/>
            </a:endParaRPr>
          </a:p>
          <a:p>
            <a:r>
              <a:rPr lang="en-US" sz="1600" dirty="0">
                <a:solidFill>
                  <a:schemeClr val="tx2"/>
                </a:solidFill>
                <a:latin typeface="Fira Sans" panose="020B0503050000020004" pitchFamily="34" charset="0"/>
              </a:rPr>
              <a:t>You can access the Monitoring Console (you must have admin privileges) by clicking the Monitoring Console icon in Settings on the node where the MC has been configured, which is usually (preferably) a Cluster Master(CM) with sufficient hardware resources</a:t>
            </a:r>
            <a:endParaRPr lang="en-US" sz="1600" dirty="0">
              <a:solidFill>
                <a:schemeClr val="tx2"/>
              </a:solidFill>
              <a:latin typeface="Fira Sans" panose="020B0503050000020004" pitchFamily="34" charset="0"/>
            </a:endParaRPr>
          </a:p>
        </p:txBody>
      </p:sp>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11299" y="3155859"/>
            <a:ext cx="6220769" cy="34935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929" y="3472691"/>
            <a:ext cx="1323975" cy="1724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solidFill>
                <a:latin typeface="Fira Sans" panose="020B0503050000020004" pitchFamily="34" charset="0"/>
              </a:rPr>
              <a:t>Splunk Deployer </a:t>
            </a:r>
            <a:endParaRPr lang="en-US" sz="3600" dirty="0">
              <a:solidFill>
                <a:schemeClr val="tx2"/>
              </a:solidFill>
              <a:latin typeface="Fira Sans" panose="020B0503050000020004" pitchFamily="34" charset="0"/>
            </a:endParaRPr>
          </a:p>
        </p:txBody>
      </p:sp>
      <p:sp>
        <p:nvSpPr>
          <p:cNvPr id="3" name="Content Placeholder 2"/>
          <p:cNvSpPr>
            <a:spLocks noGrp="1"/>
          </p:cNvSpPr>
          <p:nvPr>
            <p:ph idx="1"/>
          </p:nvPr>
        </p:nvSpPr>
        <p:spPr/>
        <p:txBody>
          <a:bodyPr>
            <a:normAutofit/>
          </a:bodyPr>
          <a:lstStyle/>
          <a:p>
            <a:r>
              <a:rPr lang="en-US" sz="1800" dirty="0">
                <a:solidFill>
                  <a:schemeClr val="tx2"/>
                </a:solidFill>
                <a:latin typeface="Fira Sans" panose="020B0503050000020004" pitchFamily="34" charset="0"/>
              </a:rPr>
              <a:t>The deployer is a Splunk Enterprise instance that you use to distribute apps and certain other configuration updates to search head cluster members. The set of updates that the deployer distributes is called the configuration bundle</a:t>
            </a:r>
            <a:r>
              <a:rPr lang="en-US" sz="1800" i="0" dirty="0">
                <a:solidFill>
                  <a:schemeClr val="tx2"/>
                </a:solidFill>
                <a:effectLst/>
                <a:latin typeface="Fira Sans" panose="020B0503050000020004" pitchFamily="34" charset="0"/>
              </a:rPr>
              <a:t>.</a:t>
            </a:r>
            <a:endParaRPr lang="en-US" sz="1800" dirty="0">
              <a:solidFill>
                <a:schemeClr val="tx2"/>
              </a:solidFill>
              <a:latin typeface="Fira Sans" panose="020B0503050000020004" pitchFamily="34" charset="0"/>
            </a:endParaRPr>
          </a:p>
        </p:txBody>
      </p:sp>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20300" y="2810877"/>
            <a:ext cx="1908198" cy="2968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solidFill>
                <a:latin typeface="Fira Sans" panose="020B0503050000020004" pitchFamily="34" charset="0"/>
              </a:rPr>
              <a:t>Splunk Cluster Master </a:t>
            </a:r>
            <a:endParaRPr lang="en-US" sz="3600" dirty="0"/>
          </a:p>
        </p:txBody>
      </p:sp>
      <p:sp>
        <p:nvSpPr>
          <p:cNvPr id="3" name="Content Placeholder 2"/>
          <p:cNvSpPr>
            <a:spLocks noGrp="1"/>
          </p:cNvSpPr>
          <p:nvPr>
            <p:ph idx="1"/>
          </p:nvPr>
        </p:nvSpPr>
        <p:spPr/>
        <p:txBody>
          <a:bodyPr/>
          <a:lstStyle/>
          <a:p>
            <a:r>
              <a:rPr lang="en-US" sz="1600" dirty="0">
                <a:solidFill>
                  <a:schemeClr val="tx2"/>
                </a:solidFill>
                <a:latin typeface="Fira Sans" panose="020B0503050000020004" pitchFamily="34" charset="0"/>
              </a:rPr>
              <a:t>Manages and regulates the functioning of indexers so that replicate external data, so that they maintain multiple copies of the data.</a:t>
            </a:r>
            <a:endParaRPr lang="en-US" sz="1600" dirty="0">
              <a:solidFill>
                <a:schemeClr val="tx2"/>
              </a:solidFill>
              <a:latin typeface="Fira Sans" panose="020B0503050000020004" pitchFamily="34" charset="0"/>
            </a:endParaRPr>
          </a:p>
          <a:p>
            <a:r>
              <a:rPr lang="en-US" sz="1600" dirty="0">
                <a:solidFill>
                  <a:schemeClr val="tx2"/>
                </a:solidFill>
                <a:latin typeface="Fira Sans" panose="020B0503050000020004" pitchFamily="34" charset="0"/>
              </a:rPr>
              <a:t> Indexer clusters provide high availability and disaster recovery.</a:t>
            </a:r>
            <a:endParaRPr lang="en-US" sz="1600" dirty="0">
              <a:solidFill>
                <a:schemeClr val="tx2"/>
              </a:solidFill>
              <a:latin typeface="Fira Sans" panose="020B0503050000020004" pitchFamily="34" charset="0"/>
            </a:endParaRPr>
          </a:p>
          <a:p>
            <a:r>
              <a:rPr lang="en-US" sz="1600" dirty="0">
                <a:solidFill>
                  <a:schemeClr val="tx2"/>
                </a:solidFill>
                <a:latin typeface="Fira Sans" panose="020B0503050000020004" pitchFamily="34" charset="0"/>
              </a:rPr>
              <a:t> Indexer clusters feature automatic failover from one indexer to the next. </a:t>
            </a:r>
            <a:endParaRPr lang="en-US" sz="1600" dirty="0">
              <a:solidFill>
                <a:schemeClr val="tx2"/>
              </a:solidFill>
              <a:latin typeface="Fira Sans" panose="020B0503050000020004" pitchFamily="34" charset="0"/>
            </a:endParaRPr>
          </a:p>
          <a:p>
            <a:r>
              <a:rPr lang="en-US" sz="1600" dirty="0">
                <a:solidFill>
                  <a:schemeClr val="tx2"/>
                </a:solidFill>
                <a:latin typeface="Fira Sans" panose="020B0503050000020004" pitchFamily="34" charset="0"/>
              </a:rPr>
              <a:t>This means that, if one or more indexers fail, incoming data continues to get indexed and indexed data continues to be searchable.</a:t>
            </a:r>
            <a:endParaRPr lang="en-US" sz="1600" dirty="0">
              <a:solidFill>
                <a:schemeClr val="tx2"/>
              </a:solidFill>
              <a:latin typeface="Fira Sans" panose="020B0503050000020004" pitchFamily="34" charset="0"/>
            </a:endParaRPr>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4098" name="Picture 2" descr="Splunkのクラスター環境を10分で構築してやるよ - Qiit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9642" y="3121385"/>
            <a:ext cx="4007686" cy="36703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 </a:t>
            </a:r>
            <a:endParaRPr lang="en-US" dirty="0"/>
          </a:p>
        </p:txBody>
      </p:sp>
      <p:sp>
        <p:nvSpPr>
          <p:cNvPr id="4" name="Date Placeholder 3"/>
          <p:cNvSpPr>
            <a:spLocks noGrp="1"/>
          </p:cNvSpPr>
          <p:nvPr>
            <p:ph type="dt" sz="half" idx="4294967295"/>
          </p:nvPr>
        </p:nvSpPr>
        <p:spPr>
          <a:xfrm>
            <a:off x="6929240" y="6376655"/>
            <a:ext cx="3095886" cy="365125"/>
          </a:xfrm>
          <a:prstGeom prst="rect">
            <a:avLst/>
          </a:prstGeom>
        </p:spPr>
        <p:txBody>
          <a:bodyPr/>
          <a:lstStyle/>
          <a:p>
            <a:fld id="{8951F86E-B591-4303-8AF0-0A09E2A45DBF}" type="datetime3">
              <a:rPr lang="en-US" smtClean="0"/>
            </a:fld>
            <a:endParaRPr lang="en-US" dirty="0"/>
          </a:p>
        </p:txBody>
      </p:sp>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sp>
        <p:nvSpPr>
          <p:cNvPr id="11" name="Content Placeholder 10"/>
          <p:cNvSpPr>
            <a:spLocks noGrp="1"/>
          </p:cNvSpPr>
          <p:nvPr>
            <p:ph idx="1"/>
          </p:nvPr>
        </p:nvSpPr>
        <p:spPr/>
        <p:txBody>
          <a:bodyPr/>
          <a:lstStyle/>
          <a:p>
            <a:pPr marL="0" indent="0">
              <a:buNone/>
            </a:pPr>
            <a:endParaRPr lang="en-US" dirty="0"/>
          </a:p>
          <a:p>
            <a:pPr marL="0" indent="0">
              <a:buNone/>
            </a:pPr>
            <a:endParaRPr lang="en-US" dirty="0"/>
          </a:p>
        </p:txBody>
      </p:sp>
      <p:pic>
        <p:nvPicPr>
          <p:cNvPr id="12" name="Picture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5147" y="117449"/>
            <a:ext cx="8204283" cy="6741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US" dirty="0"/>
          </a:p>
        </p:txBody>
      </p:sp>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6" name="Content Placeholder 12"/>
          <p:cNvPicPr>
            <a:picLocks noGrp="1" noChangeAspect="1"/>
          </p:cNvPicPr>
          <p:nvPr>
            <p:ph idx="1"/>
          </p:nvPr>
        </p:nvPicPr>
        <p:blipFill>
          <a:blip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tretch>
            <a:fillRect/>
          </a:stretch>
        </p:blipFill>
        <p:spPr>
          <a:xfrm>
            <a:off x="0" y="36818"/>
            <a:ext cx="10109936" cy="6339837"/>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Fira Sans" panose="020B0503050000020004" pitchFamily="34" charset="0"/>
              </a:rPr>
              <a:t>Splunk Installation </a:t>
            </a:r>
            <a:endParaRPr lang="en-US" sz="3600" dirty="0">
              <a:latin typeface="Fira Sans" panose="020B0503050000020004" pitchFamily="34" charset="0"/>
            </a:endParaRPr>
          </a:p>
        </p:txBody>
      </p:sp>
      <p:sp>
        <p:nvSpPr>
          <p:cNvPr id="3" name="Content Placeholder 2"/>
          <p:cNvSpPr>
            <a:spLocks noGrp="1"/>
          </p:cNvSpPr>
          <p:nvPr>
            <p:ph idx="1"/>
          </p:nvPr>
        </p:nvSpPr>
        <p:spPr/>
        <p:txBody>
          <a:bodyPr/>
          <a:lstStyle/>
          <a:p>
            <a:r>
              <a:rPr lang="en-US" dirty="0">
                <a:solidFill>
                  <a:schemeClr val="tx2"/>
                </a:solidFill>
                <a:latin typeface="Fira Sans" panose="020B0503050000020004" pitchFamily="34" charset="0"/>
              </a:rPr>
              <a:t>Install Splunk on Linux </a:t>
            </a:r>
            <a:endParaRPr lang="en-US" dirty="0">
              <a:solidFill>
                <a:schemeClr val="tx2"/>
              </a:solidFill>
              <a:latin typeface="Fira Sans" panose="020B0503050000020004" pitchFamily="34" charset="0"/>
            </a:endParaRPr>
          </a:p>
          <a:p>
            <a:r>
              <a:rPr lang="en-US" dirty="0">
                <a:solidFill>
                  <a:schemeClr val="tx2"/>
                </a:solidFill>
                <a:latin typeface="Fira Sans" panose="020B0503050000020004" pitchFamily="34" charset="0"/>
              </a:rPr>
              <a:t>Install Splunk on Windows </a:t>
            </a:r>
            <a:endParaRPr lang="en-US" dirty="0">
              <a:solidFill>
                <a:schemeClr val="tx2"/>
              </a:solidFill>
              <a:latin typeface="Fira Sans" panose="020B0503050000020004" pitchFamily="34" charset="0"/>
            </a:endParaRPr>
          </a:p>
        </p:txBody>
      </p:sp>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solidFill>
                <a:latin typeface="Fira Sans" panose="020B0503050000020004" pitchFamily="34" charset="0"/>
              </a:rPr>
              <a:t>Splunk Installation Prerequisites </a:t>
            </a:r>
            <a:endParaRPr lang="en-US" sz="3600" dirty="0">
              <a:solidFill>
                <a:schemeClr val="tx2"/>
              </a:solidFill>
              <a:latin typeface="Fira Sans" panose="020B0503050000020004" pitchFamily="34" charset="0"/>
            </a:endParaRPr>
          </a:p>
        </p:txBody>
      </p:sp>
      <p:sp>
        <p:nvSpPr>
          <p:cNvPr id="3" name="Content Placeholder 2"/>
          <p:cNvSpPr>
            <a:spLocks noGrp="1"/>
          </p:cNvSpPr>
          <p:nvPr>
            <p:ph idx="1"/>
          </p:nvPr>
        </p:nvSpPr>
        <p:spPr/>
        <p:txBody>
          <a:bodyPr/>
          <a:lstStyle/>
          <a:p>
            <a:r>
              <a:rPr lang="en-US" sz="1600" dirty="0">
                <a:solidFill>
                  <a:schemeClr val="tx2"/>
                </a:solidFill>
                <a:latin typeface="Fira Sans" panose="020B0503050000020004" pitchFamily="34" charset="0"/>
              </a:rPr>
              <a:t>Identify Splunk Roles based on architecture requirement </a:t>
            </a:r>
            <a:endParaRPr lang="en-US" sz="1600" dirty="0">
              <a:solidFill>
                <a:schemeClr val="tx2"/>
              </a:solidFill>
              <a:latin typeface="Fira Sans" panose="020B0503050000020004" pitchFamily="34" charset="0"/>
            </a:endParaRPr>
          </a:p>
          <a:p>
            <a:r>
              <a:rPr lang="en-US" sz="1600" dirty="0">
                <a:solidFill>
                  <a:schemeClr val="tx2"/>
                </a:solidFill>
                <a:latin typeface="Fira Sans" panose="020B0503050000020004" pitchFamily="34" charset="0"/>
              </a:rPr>
              <a:t>Follow Splunk SVA Architecture</a:t>
            </a:r>
            <a:endParaRPr lang="en-US" sz="1600" dirty="0">
              <a:solidFill>
                <a:schemeClr val="tx2"/>
              </a:solidFill>
              <a:latin typeface="Fira Sans" panose="020B0503050000020004" pitchFamily="34" charset="0"/>
            </a:endParaRPr>
          </a:p>
          <a:p>
            <a:r>
              <a:rPr lang="en-US" sz="1600" dirty="0">
                <a:solidFill>
                  <a:schemeClr val="tx2"/>
                </a:solidFill>
                <a:latin typeface="Fira Sans" panose="020B0503050000020004" pitchFamily="34" charset="0"/>
              </a:rPr>
              <a:t>Follow reccomended Hardware specs </a:t>
            </a:r>
            <a:endParaRPr lang="en-US" sz="1600" dirty="0">
              <a:solidFill>
                <a:schemeClr val="tx2"/>
              </a:solidFill>
              <a:latin typeface="Fira Sans" panose="020B0503050000020004" pitchFamily="34" charset="0"/>
            </a:endParaRPr>
          </a:p>
          <a:p>
            <a:r>
              <a:rPr lang="en-US" sz="1600" dirty="0">
                <a:solidFill>
                  <a:schemeClr val="tx2"/>
                </a:solidFill>
                <a:latin typeface="Fira Sans" panose="020B0503050000020004" pitchFamily="34" charset="0"/>
              </a:rPr>
              <a:t>Identify desired Data to be ingested </a:t>
            </a:r>
            <a:endParaRPr lang="en-US" sz="1600" dirty="0">
              <a:solidFill>
                <a:schemeClr val="tx2"/>
              </a:solidFill>
              <a:latin typeface="Fira Sans" panose="020B0503050000020004" pitchFamily="34" charset="0"/>
            </a:endParaRPr>
          </a:p>
          <a:p>
            <a:r>
              <a:rPr lang="en-US" sz="1600" dirty="0">
                <a:solidFill>
                  <a:schemeClr val="tx2"/>
                </a:solidFill>
                <a:latin typeface="Fira Sans" panose="020B0503050000020004" pitchFamily="34" charset="0"/>
              </a:rPr>
              <a:t>Account / Best Practice to use non-root account</a:t>
            </a:r>
            <a:endParaRPr lang="en-US" sz="1600" dirty="0">
              <a:solidFill>
                <a:schemeClr val="tx2"/>
              </a:solidFill>
              <a:latin typeface="Fira Sans" panose="020B0503050000020004" pitchFamily="34" charset="0"/>
            </a:endParaRPr>
          </a:p>
          <a:p>
            <a:r>
              <a:rPr lang="en-US" sz="1600" dirty="0">
                <a:solidFill>
                  <a:schemeClr val="tx2"/>
                </a:solidFill>
                <a:latin typeface="Fira Sans" panose="020B0503050000020004" pitchFamily="34" charset="0"/>
              </a:rPr>
              <a:t>NTP </a:t>
            </a:r>
            <a:endParaRPr lang="en-US" sz="1600" dirty="0">
              <a:solidFill>
                <a:schemeClr val="tx2"/>
              </a:solidFill>
              <a:latin typeface="Fira Sans" panose="020B0503050000020004" pitchFamily="34" charset="0"/>
            </a:endParaRPr>
          </a:p>
          <a:p>
            <a:r>
              <a:rPr lang="en-US" sz="1600" dirty="0">
                <a:solidFill>
                  <a:schemeClr val="tx2"/>
                </a:solidFill>
                <a:latin typeface="Fira Sans" panose="020B0503050000020004" pitchFamily="34" charset="0"/>
              </a:rPr>
              <a:t>Network settings</a:t>
            </a:r>
            <a:endParaRPr lang="en-US" sz="1600" dirty="0">
              <a:solidFill>
                <a:schemeClr val="tx2"/>
              </a:solidFill>
              <a:latin typeface="Fira Sans" panose="020B0503050000020004" pitchFamily="34" charset="0"/>
            </a:endParaRPr>
          </a:p>
          <a:p>
            <a:r>
              <a:rPr lang="en-US" sz="1600" dirty="0">
                <a:solidFill>
                  <a:schemeClr val="tx2"/>
                </a:solidFill>
                <a:latin typeface="Fira Sans" panose="020B0503050000020004" pitchFamily="34" charset="0"/>
              </a:rPr>
              <a:t>allow Splunk ports through the Firewall </a:t>
            </a:r>
            <a:endParaRPr lang="en-US" sz="1600" dirty="0">
              <a:solidFill>
                <a:schemeClr val="tx2"/>
              </a:solidFill>
              <a:latin typeface="Fira Sans" panose="020B0503050000020004" pitchFamily="34" charset="0"/>
            </a:endParaRPr>
          </a:p>
          <a:p>
            <a:pPr marL="0" indent="0">
              <a:buNone/>
            </a:pPr>
            <a:endParaRPr lang="en-US" dirty="0"/>
          </a:p>
          <a:p>
            <a:endParaRPr lang="en-US" dirty="0"/>
          </a:p>
        </p:txBody>
      </p:sp>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Fira Sans" panose="020B0503050000020004" pitchFamily="34" charset="0"/>
              </a:rPr>
              <a:t>Splunk Web Navigation – Post Installation </a:t>
            </a:r>
            <a:endParaRPr lang="en-US" sz="3600" dirty="0">
              <a:latin typeface="Fira Sans" panose="020B0503050000020004" pitchFamily="34" charset="0"/>
            </a:endParaRPr>
          </a:p>
        </p:txBody>
      </p:sp>
      <p:sp>
        <p:nvSpPr>
          <p:cNvPr id="3" name="Content Placeholder 2"/>
          <p:cNvSpPr>
            <a:spLocks noGrp="1"/>
          </p:cNvSpPr>
          <p:nvPr>
            <p:ph idx="1"/>
          </p:nvPr>
        </p:nvSpPr>
        <p:spPr/>
        <p:txBody>
          <a:bodyPr>
            <a:normAutofit/>
          </a:bodyPr>
          <a:lstStyle/>
          <a:p>
            <a:pPr marL="0" indent="0">
              <a:buNone/>
            </a:pPr>
            <a:endParaRPr lang="en-GB" sz="1000" dirty="0"/>
          </a:p>
          <a:p>
            <a:pPr marL="0" indent="0">
              <a:buNone/>
            </a:pPr>
            <a:r>
              <a:rPr lang="en-GB" sz="1600" dirty="0">
                <a:solidFill>
                  <a:schemeClr val="tx2"/>
                </a:solidFill>
                <a:latin typeface="Fira Sans" panose="020B0503050000020004" pitchFamily="34" charset="0"/>
              </a:rPr>
              <a:t>Check the following via the web: </a:t>
            </a:r>
            <a:endParaRPr lang="en-GB" sz="1600" dirty="0">
              <a:solidFill>
                <a:schemeClr val="tx2"/>
              </a:solidFill>
              <a:latin typeface="Fira Sans" panose="020B0503050000020004" pitchFamily="34" charset="0"/>
            </a:endParaRPr>
          </a:p>
          <a:p>
            <a:r>
              <a:rPr lang="en-GB" sz="1600" dirty="0">
                <a:solidFill>
                  <a:schemeClr val="tx2"/>
                </a:solidFill>
                <a:latin typeface="Fira Sans" panose="020B0503050000020004" pitchFamily="34" charset="0"/>
              </a:rPr>
              <a:t>S</a:t>
            </a:r>
            <a:r>
              <a:rPr lang="en-US" sz="1600" dirty="0">
                <a:solidFill>
                  <a:schemeClr val="tx2"/>
                </a:solidFill>
                <a:latin typeface="Fira Sans" panose="020B0503050000020004" pitchFamily="34" charset="0"/>
              </a:rPr>
              <a:t>erver settings </a:t>
            </a:r>
            <a:endParaRPr lang="en-US" sz="1600" dirty="0">
              <a:solidFill>
                <a:schemeClr val="tx2"/>
              </a:solidFill>
              <a:latin typeface="Fira Sans" panose="020B0503050000020004" pitchFamily="34" charset="0"/>
            </a:endParaRPr>
          </a:p>
          <a:p>
            <a:r>
              <a:rPr lang="en-GB" sz="1600" dirty="0">
                <a:solidFill>
                  <a:schemeClr val="tx2"/>
                </a:solidFill>
                <a:latin typeface="Fira Sans" panose="020B0503050000020004" pitchFamily="34" charset="0"/>
              </a:rPr>
              <a:t>S</a:t>
            </a:r>
            <a:r>
              <a:rPr lang="en-US" sz="1600" dirty="0">
                <a:solidFill>
                  <a:schemeClr val="tx2"/>
                </a:solidFill>
                <a:latin typeface="Fira Sans" panose="020B0503050000020004" pitchFamily="34" charset="0"/>
              </a:rPr>
              <a:t>erver control </a:t>
            </a:r>
            <a:endParaRPr lang="en-US" sz="1600" dirty="0">
              <a:solidFill>
                <a:schemeClr val="tx2"/>
              </a:solidFill>
              <a:latin typeface="Fira Sans" panose="020B0503050000020004" pitchFamily="34" charset="0"/>
            </a:endParaRPr>
          </a:p>
        </p:txBody>
      </p:sp>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health check – Post Installation </a:t>
            </a:r>
            <a:endParaRPr lang="en-US" dirty="0"/>
          </a:p>
        </p:txBody>
      </p:sp>
      <p:sp>
        <p:nvSpPr>
          <p:cNvPr id="3" name="Content Placeholder 2"/>
          <p:cNvSpPr>
            <a:spLocks noGrp="1"/>
          </p:cNvSpPr>
          <p:nvPr>
            <p:ph idx="1"/>
          </p:nvPr>
        </p:nvSpPr>
        <p:spPr/>
        <p:txBody>
          <a:bodyPr/>
          <a:lstStyle/>
          <a:p>
            <a:r>
              <a:rPr lang="en-US" sz="1600" dirty="0">
                <a:solidFill>
                  <a:schemeClr val="tx2"/>
                </a:solidFill>
                <a:latin typeface="Fira Sans" panose="020B0503050000020004" pitchFamily="34" charset="0"/>
              </a:rPr>
              <a:t>Linux Server reccomendations</a:t>
            </a:r>
            <a:endParaRPr lang="en-US" sz="1600" dirty="0">
              <a:solidFill>
                <a:schemeClr val="tx2"/>
              </a:solidFill>
              <a:latin typeface="Fira Sans" panose="020B0503050000020004" pitchFamily="34" charset="0"/>
            </a:endParaRPr>
          </a:p>
          <a:p>
            <a:pPr marL="0" indent="0">
              <a:buNone/>
            </a:pPr>
            <a:r>
              <a:rPr lang="en-US" sz="1600" dirty="0">
                <a:solidFill>
                  <a:schemeClr val="tx2"/>
                </a:solidFill>
                <a:latin typeface="Fira Sans" panose="020B0503050000020004" pitchFamily="34" charset="0"/>
              </a:rPr>
              <a:t>              (increase Ulimit Settings / Turn Off THP )</a:t>
            </a:r>
            <a:endParaRPr lang="en-US" sz="1600" dirty="0">
              <a:solidFill>
                <a:schemeClr val="tx2"/>
              </a:solidFill>
              <a:latin typeface="Fira Sans" panose="020B0503050000020004" pitchFamily="34" charset="0"/>
            </a:endParaRPr>
          </a:p>
          <a:p>
            <a:r>
              <a:rPr lang="en-GB" sz="1600" dirty="0">
                <a:solidFill>
                  <a:schemeClr val="tx2"/>
                </a:solidFill>
                <a:latin typeface="Fira Sans" panose="020B0503050000020004" pitchFamily="34" charset="0"/>
              </a:rPr>
              <a:t>Check Splunk status via CLI </a:t>
            </a:r>
            <a:endParaRPr lang="en-GB" sz="1600" dirty="0">
              <a:solidFill>
                <a:schemeClr val="tx2"/>
              </a:solidFill>
              <a:latin typeface="Fira Sans" panose="020B0503050000020004" pitchFamily="34" charset="0"/>
            </a:endParaRPr>
          </a:p>
          <a:p>
            <a:r>
              <a:rPr lang="en-GB" sz="1600" dirty="0">
                <a:solidFill>
                  <a:schemeClr val="tx2"/>
                </a:solidFill>
                <a:latin typeface="Fira Sans" panose="020B0503050000020004" pitchFamily="34" charset="0"/>
              </a:rPr>
              <a:t>Enable boot start as Splunk will not start automatically at boot</a:t>
            </a:r>
            <a:endParaRPr lang="en-GB" sz="1600" dirty="0">
              <a:solidFill>
                <a:schemeClr val="tx2"/>
              </a:solidFill>
              <a:latin typeface="Fira Sans" panose="020B0503050000020004" pitchFamily="34" charset="0"/>
            </a:endParaRPr>
          </a:p>
          <a:p>
            <a:endParaRPr lang="en-GB" dirty="0"/>
          </a:p>
        </p:txBody>
      </p:sp>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Apps and Add-ons </a:t>
            </a:r>
            <a:endParaRPr lang="en-US" dirty="0"/>
          </a:p>
        </p:txBody>
      </p:sp>
      <p:sp>
        <p:nvSpPr>
          <p:cNvPr id="3" name="Content Placeholder 2"/>
          <p:cNvSpPr>
            <a:spLocks noGrp="1"/>
          </p:cNvSpPr>
          <p:nvPr>
            <p:ph idx="1"/>
          </p:nvPr>
        </p:nvSpPr>
        <p:spPr/>
        <p:txBody>
          <a:bodyPr/>
          <a:lstStyle/>
          <a:p>
            <a:endParaRPr lang="en-US" dirty="0"/>
          </a:p>
          <a:p>
            <a:endParaRPr lang="en-US" dirty="0"/>
          </a:p>
          <a:p>
            <a:r>
              <a:rPr lang="en-US" dirty="0"/>
              <a:t>Apps Extend splunk functionality </a:t>
            </a:r>
            <a:endParaRPr lang="en-US" dirty="0"/>
          </a:p>
          <a:p>
            <a:r>
              <a:rPr lang="en-GB" dirty="0"/>
              <a:t>C</a:t>
            </a:r>
            <a:r>
              <a:rPr lang="en-US" dirty="0"/>
              <a:t>an be created by anyone </a:t>
            </a:r>
            <a:endParaRPr lang="en-US" dirty="0"/>
          </a:p>
          <a:p>
            <a:r>
              <a:rPr lang="en-US" dirty="0"/>
              <a:t>What is the difference between apps and Add-ons ? </a:t>
            </a:r>
            <a:endParaRPr lang="en-US" dirty="0"/>
          </a:p>
          <a:p>
            <a:endParaRPr lang="en-US" dirty="0"/>
          </a:p>
          <a:p>
            <a:pPr marL="0" indent="0">
              <a:buNone/>
            </a:pPr>
            <a:endParaRPr lang="en-GB" dirty="0"/>
          </a:p>
          <a:p>
            <a:endParaRPr lang="en-US" dirty="0"/>
          </a:p>
        </p:txBody>
      </p:sp>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t>
            </a:r>
            <a:r>
              <a:rPr lang="en-US" dirty="0"/>
              <a:t>plunk configuration files</a:t>
            </a:r>
            <a:endParaRPr lang="en-US" dirty="0"/>
          </a:p>
        </p:txBody>
      </p:sp>
      <p:sp>
        <p:nvSpPr>
          <p:cNvPr id="3" name="Content Placeholder 2"/>
          <p:cNvSpPr>
            <a:spLocks noGrp="1"/>
          </p:cNvSpPr>
          <p:nvPr>
            <p:ph idx="1"/>
          </p:nvPr>
        </p:nvSpPr>
        <p:spPr/>
        <p:txBody>
          <a:bodyPr/>
          <a:lstStyle/>
          <a:p>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7" name="Picture 6"/>
          <p:cNvPicPr>
            <a:picLocks noChangeAspect="1"/>
          </p:cNvPicPr>
          <p:nvPr/>
        </p:nvPicPr>
        <p:blipFill>
          <a:blip r:embed="rId1"/>
          <a:stretch>
            <a:fillRect/>
          </a:stretch>
        </p:blipFill>
        <p:spPr>
          <a:xfrm>
            <a:off x="703496" y="1664528"/>
            <a:ext cx="7282824" cy="4626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Directory  Structure </a:t>
            </a:r>
            <a:endParaRPr lang="en-US" dirty="0"/>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0" y="196385"/>
            <a:ext cx="9734739" cy="6661615"/>
          </a:xfrm>
        </p:spPr>
      </p:pic>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a:t>
            </a:r>
            <a:r>
              <a:rPr lang="en-US" dirty="0"/>
              <a:t>otes about Directory structure </a:t>
            </a:r>
            <a:endParaRPr lang="en-US" dirty="0"/>
          </a:p>
        </p:txBody>
      </p:sp>
      <p:sp>
        <p:nvSpPr>
          <p:cNvPr id="3" name="Content Placeholder 2"/>
          <p:cNvSpPr>
            <a:spLocks noGrp="1"/>
          </p:cNvSpPr>
          <p:nvPr>
            <p:ph idx="1"/>
          </p:nvPr>
        </p:nvSpPr>
        <p:spPr/>
        <p:txBody>
          <a:bodyPr>
            <a:normAutofit fontScale="70000" lnSpcReduction="20000"/>
          </a:bodyPr>
          <a:lstStyle/>
          <a:p>
            <a:r>
              <a:rPr lang="en-GB" dirty="0"/>
              <a:t>“D</a:t>
            </a:r>
            <a:r>
              <a:rPr lang="en-US" dirty="0"/>
              <a:t>efault” is never to be changed / make conf modification under “local” directory as it superseads the default ( last resort ) </a:t>
            </a:r>
            <a:endParaRPr lang="en-US" dirty="0"/>
          </a:p>
          <a:p>
            <a:r>
              <a:rPr lang="en-GB" dirty="0"/>
              <a:t>C</a:t>
            </a:r>
            <a:r>
              <a:rPr lang="en-US" dirty="0"/>
              <a:t>ommon used conf files are props.conf, inputs.conf, outputs.conf, server.conf, transforms.con</a:t>
            </a:r>
            <a:r>
              <a:rPr lang="en-US" dirty="0"/>
              <a:t>f</a:t>
            </a:r>
            <a:endParaRPr lang="en-US" dirty="0"/>
          </a:p>
          <a:p>
            <a:r>
              <a:rPr lang="en-US" dirty="0"/>
              <a:t>.conf files are executed based on presedence</a:t>
            </a:r>
            <a:endParaRPr lang="en-US" dirty="0"/>
          </a:p>
          <a:p>
            <a:r>
              <a:rPr lang="en-GB" dirty="0"/>
              <a:t>S</a:t>
            </a:r>
            <a:r>
              <a:rPr lang="en-US" dirty="0"/>
              <a:t>plunk configurations has two contexts</a:t>
            </a:r>
            <a:endParaRPr lang="en-US" dirty="0"/>
          </a:p>
          <a:p>
            <a:pPr marL="0" indent="0">
              <a:buNone/>
            </a:pPr>
            <a:endParaRPr lang="en-US" dirty="0"/>
          </a:p>
          <a:p>
            <a:pPr marL="0" indent="0">
              <a:buNone/>
            </a:pPr>
            <a:r>
              <a:rPr lang="en-US" dirty="0"/>
              <a:t>Global context ( index time ) i.e indexing</a:t>
            </a:r>
            <a:endParaRPr lang="en-US" dirty="0"/>
          </a:p>
          <a:p>
            <a:pPr marL="0" indent="0">
              <a:buNone/>
            </a:pPr>
            <a:r>
              <a:rPr lang="en-GB" dirty="0"/>
              <a:t>U</a:t>
            </a:r>
            <a:r>
              <a:rPr lang="en-US" dirty="0"/>
              <a:t>ser /app context  ( Search time ) </a:t>
            </a:r>
            <a:endParaRPr lang="en-US" dirty="0"/>
          </a:p>
          <a:p>
            <a:pPr marL="0" indent="0">
              <a:buNone/>
            </a:pPr>
            <a:endParaRPr lang="en-US" dirty="0"/>
          </a:p>
          <a:p>
            <a:pPr marL="0" indent="0">
              <a:buNone/>
            </a:pPr>
            <a:r>
              <a:rPr lang="en-GB" dirty="0"/>
              <a:t>At R</a:t>
            </a:r>
            <a:r>
              <a:rPr lang="en-US" dirty="0"/>
              <a:t>untime it merges all of them and create a single inputs.conf </a:t>
            </a:r>
            <a:r>
              <a:rPr lang="en-US" dirty="0"/>
              <a:t>of</a:t>
            </a:r>
            <a:r>
              <a:rPr lang="en-US" dirty="0"/>
              <a:t> all existing files directory </a:t>
            </a:r>
            <a:endParaRPr lang="en-US" dirty="0"/>
          </a:p>
          <a:p>
            <a:pPr marL="0" indent="0">
              <a:buNone/>
            </a:pPr>
            <a:endParaRPr lang="en-US" dirty="0"/>
          </a:p>
          <a:p>
            <a:pPr marL="0" indent="0">
              <a:buNone/>
            </a:pPr>
            <a:r>
              <a:rPr lang="en-GB" dirty="0"/>
              <a:t>W</a:t>
            </a:r>
            <a:r>
              <a:rPr lang="en-US" dirty="0"/>
              <a:t>hen there is a conflict</a:t>
            </a:r>
            <a:r>
              <a:rPr lang="en-US" dirty="0"/>
              <a:t>, ASCII takes precedence</a:t>
            </a:r>
            <a:r>
              <a:rPr lang="en-US" dirty="0"/>
              <a:t> </a:t>
            </a:r>
            <a:r>
              <a:rPr lang="en-US" dirty="0"/>
              <a:t>at app level</a:t>
            </a:r>
            <a:r>
              <a:rPr lang="en-US" dirty="0"/>
              <a:t>. </a:t>
            </a:r>
            <a:endParaRPr lang="en-US" dirty="0"/>
          </a:p>
          <a:p>
            <a:pPr marL="0" indent="0">
              <a:buNone/>
            </a:pPr>
            <a:endParaRPr lang="en-US" dirty="0"/>
          </a:p>
          <a:p>
            <a:pPr marL="0" indent="0">
              <a:buNone/>
            </a:pPr>
            <a:endParaRPr lang="en-US" dirty="0"/>
          </a:p>
          <a:p>
            <a:r>
              <a:rPr lang="en-GB" dirty="0">
                <a:hlinkClick r:id="rId1"/>
              </a:rPr>
              <a:t>https://docs.splunk.com/Documentation/Splunk/7.1.3/Indexer/Indextimeversussearchtime</a:t>
            </a:r>
            <a:endParaRPr lang="en-GB" dirty="0"/>
          </a:p>
          <a:p>
            <a:r>
              <a:rPr lang="en-GB" dirty="0"/>
              <a:t>https://</a:t>
            </a:r>
            <a:r>
              <a:rPr lang="en-GB" dirty="0" err="1"/>
              <a:t>docs.splunk.com</a:t>
            </a:r>
            <a:r>
              <a:rPr lang="en-GB" dirty="0"/>
              <a:t>/Documentation/Splunk/9.0.1/Admin/</a:t>
            </a:r>
            <a:r>
              <a:rPr lang="en-GB" dirty="0" err="1"/>
              <a:t>Wheretofindtheconfigurationfiles</a:t>
            </a:r>
            <a:endParaRPr lang="en-US" dirty="0"/>
          </a:p>
        </p:txBody>
      </p:sp>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1"/>
            <a:ext cx="10014284" cy="1142999"/>
          </a:xfrm>
        </p:spPr>
        <p:txBody>
          <a:bodyPr/>
          <a:lstStyle/>
          <a:p>
            <a:endParaRPr lang="en-US" dirty="0"/>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0" y="116220"/>
            <a:ext cx="10629900" cy="5863692"/>
          </a:xfrm>
        </p:spPr>
      </p:pic>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sp>
        <p:nvSpPr>
          <p:cNvPr id="3" name="Content Placeholder 2"/>
          <p:cNvSpPr txBox="1"/>
          <p:nvPr/>
        </p:nvSpPr>
        <p:spPr>
          <a:xfrm>
            <a:off x="240201" y="5656170"/>
            <a:ext cx="11040979" cy="25707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dirty="0"/>
              <a:t>Configuration files are merged at run time </a:t>
            </a:r>
            <a:endParaRPr lang="en-GB" sz="1400" dirty="0"/>
          </a:p>
          <a:p>
            <a:r>
              <a:rPr lang="en-GB" sz="1400" dirty="0"/>
              <a:t>If there are any duplicate in stanzas across the different existent </a:t>
            </a:r>
            <a:r>
              <a:rPr lang="en-GB" sz="1400" dirty="0" err="1"/>
              <a:t>inputs.conf</a:t>
            </a:r>
            <a:r>
              <a:rPr lang="en-GB" sz="1400" dirty="0"/>
              <a:t> files, the highest precedence takes place</a:t>
            </a:r>
            <a:endParaRPr lang="en-GB" sz="1400" dirty="0"/>
          </a:p>
          <a:p>
            <a:r>
              <a:rPr lang="en-GB" sz="1400" dirty="0"/>
              <a:t>If there are no conflicts, then it will be added </a:t>
            </a:r>
            <a:endParaRPr lang="en-GB" sz="1400" dirty="0"/>
          </a:p>
          <a:p>
            <a:r>
              <a:rPr lang="en-GB" sz="1400" dirty="0"/>
              <a:t>Local beats default </a:t>
            </a:r>
            <a:endParaRPr lang="en-US" sz="1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Chart, box and whisker chart&#10;&#10;Description automatically generated"/>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81000" y="342901"/>
            <a:ext cx="10914503" cy="5856563"/>
          </a:xfrm>
        </p:spPr>
      </p:pic>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in Real World! </a:t>
            </a:r>
            <a:endParaRPr lang="en-US" dirty="0"/>
          </a:p>
        </p:txBody>
      </p:sp>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2050" name="Picture 2" descr="Reliabilityweb ITT Releases the i-ALERT3 Sensor to Significantly Expand Machine  Health Protection"/>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936302" y="1600200"/>
            <a:ext cx="9138295" cy="45767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Indexes </a:t>
            </a:r>
            <a:endParaRPr lang="en-US" dirty="0"/>
          </a:p>
        </p:txBody>
      </p:sp>
      <p:sp>
        <p:nvSpPr>
          <p:cNvPr id="3" name="Content Placeholder 2"/>
          <p:cNvSpPr>
            <a:spLocks noGrp="1"/>
          </p:cNvSpPr>
          <p:nvPr>
            <p:ph idx="1"/>
          </p:nvPr>
        </p:nvSpPr>
        <p:spPr/>
        <p:txBody>
          <a:bodyPr/>
          <a:lstStyle/>
          <a:p>
            <a:r>
              <a:rPr lang="en-US" dirty="0"/>
              <a:t>what is an index? </a:t>
            </a:r>
            <a:r>
              <a:rPr lang="en-US" dirty="0">
                <a:solidFill>
                  <a:srgbClr val="313B3D"/>
                </a:solidFill>
                <a:effectLst/>
              </a:rPr>
              <a:t>is simply a repository for the data. It is stored on an</a:t>
            </a:r>
            <a:r>
              <a:rPr lang="en-US" b="1" dirty="0">
                <a:solidFill>
                  <a:srgbClr val="313B3D"/>
                </a:solidFill>
                <a:effectLst/>
              </a:rPr>
              <a:t> indexer</a:t>
            </a:r>
            <a:endParaRPr lang="en-US" b="1" dirty="0">
              <a:solidFill>
                <a:srgbClr val="313B3D"/>
              </a:solidFill>
              <a:effectLst/>
            </a:endParaRPr>
          </a:p>
          <a:p>
            <a:r>
              <a:rPr lang="en-US" dirty="0">
                <a:solidFill>
                  <a:srgbClr val="313B3D"/>
                </a:solidFill>
                <a:effectLst/>
              </a:rPr>
              <a:t>The indexed data can then be searched through a search app.</a:t>
            </a:r>
            <a:endParaRPr lang="en-US" dirty="0"/>
          </a:p>
          <a:p>
            <a:r>
              <a:rPr lang="en-US" dirty="0">
                <a:solidFill>
                  <a:srgbClr val="313B3D"/>
                </a:solidFill>
                <a:effectLst/>
              </a:rPr>
              <a:t>they are stored under /var/lib/</a:t>
            </a:r>
            <a:r>
              <a:rPr lang="en-US" dirty="0" err="1">
                <a:solidFill>
                  <a:srgbClr val="313B3D"/>
                </a:solidFill>
                <a:effectLst/>
              </a:rPr>
              <a:t>splunk</a:t>
            </a:r>
            <a:endParaRPr lang="en-US" dirty="0">
              <a:solidFill>
                <a:srgbClr val="313B3D"/>
              </a:solidFill>
              <a:effectLst/>
            </a:endParaRPr>
          </a:p>
          <a:p>
            <a:r>
              <a:rPr lang="en-US" dirty="0">
                <a:solidFill>
                  <a:srgbClr val="313B3D"/>
                </a:solidFill>
              </a:rPr>
              <a:t>Splunk preconfigured Indexes</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6" name="Picture 5"/>
          <p:cNvPicPr>
            <a:picLocks noChangeAspect="1"/>
          </p:cNvPicPr>
          <p:nvPr/>
        </p:nvPicPr>
        <p:blipFill>
          <a:blip r:embed="rId1"/>
          <a:stretch>
            <a:fillRect/>
          </a:stretch>
        </p:blipFill>
        <p:spPr>
          <a:xfrm>
            <a:off x="4941115" y="2789358"/>
            <a:ext cx="6238656" cy="36605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chemeClr val="tx2"/>
                </a:solidFill>
                <a:latin typeface="Fira Sans" panose="020B0503050000020004" pitchFamily="34" charset="0"/>
              </a:rPr>
              <a:t>Why create indexes and not one index ? </a:t>
            </a:r>
            <a:endParaRPr lang="en-US" dirty="0"/>
          </a:p>
        </p:txBody>
      </p:sp>
      <p:sp>
        <p:nvSpPr>
          <p:cNvPr id="3" name="Content Placeholder 2"/>
          <p:cNvSpPr>
            <a:spLocks noGrp="1"/>
          </p:cNvSpPr>
          <p:nvPr>
            <p:ph idx="1"/>
          </p:nvPr>
        </p:nvSpPr>
        <p:spPr/>
        <p:txBody>
          <a:bodyPr/>
          <a:lstStyle/>
          <a:p>
            <a:r>
              <a:rPr lang="en-US" dirty="0"/>
              <a:t>Fast search retrieval</a:t>
            </a:r>
            <a:endParaRPr lang="en-US" dirty="0"/>
          </a:p>
          <a:p>
            <a:r>
              <a:rPr lang="en-US" dirty="0"/>
              <a:t>Access Control, who access what! </a:t>
            </a:r>
            <a:endParaRPr lang="en-US" dirty="0"/>
          </a:p>
          <a:p>
            <a:r>
              <a:rPr lang="en-US" dirty="0"/>
              <a:t>Retention Policy based on data sources ( Firewalls, Security Logs, Audit, transactions..</a:t>
            </a:r>
            <a:r>
              <a:rPr lang="en-US" dirty="0" err="1"/>
              <a:t>etc</a:t>
            </a:r>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solidFill>
                <a:latin typeface="Fira Sans" panose="020B0503050000020004" pitchFamily="34" charset="0"/>
              </a:rPr>
              <a:t>Why create indexes and not one index ? </a:t>
            </a:r>
            <a:endParaRPr lang="en-US" sz="3600" dirty="0">
              <a:solidFill>
                <a:schemeClr val="tx2"/>
              </a:solidFill>
              <a:latin typeface="Fira Sans" panose="020B0503050000020004" pitchFamily="34" charset="0"/>
            </a:endParaRPr>
          </a:p>
        </p:txBody>
      </p:sp>
      <p:pic>
        <p:nvPicPr>
          <p:cNvPr id="6" name="Content Placeholder 5" descr="Diagram&#10;&#10;Description automatically generated"/>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141071" y="1642896"/>
            <a:ext cx="6946872" cy="4576763"/>
          </a:xfrm>
        </p:spPr>
      </p:pic>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Index’s Structure ( buckets ) </a:t>
            </a:r>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8" name="Picture 7" descr="A picture containing 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544623"/>
            <a:ext cx="12077411" cy="46296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Index’s Structure ( buckets )  </a:t>
            </a:r>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8" name="Picture 7"/>
          <p:cNvPicPr>
            <a:picLocks noChangeAspect="1"/>
          </p:cNvPicPr>
          <p:nvPr/>
        </p:nvPicPr>
        <p:blipFill>
          <a:blip r:embed="rId1"/>
          <a:stretch>
            <a:fillRect/>
          </a:stretch>
        </p:blipFill>
        <p:spPr>
          <a:xfrm>
            <a:off x="6008789" y="2248285"/>
            <a:ext cx="6118988" cy="4150933"/>
          </a:xfrm>
          <a:prstGeom prst="rect">
            <a:avLst/>
          </a:prstGeom>
        </p:spPr>
      </p:pic>
      <p:pic>
        <p:nvPicPr>
          <p:cNvPr id="10" name="Picture 9"/>
          <p:cNvPicPr>
            <a:picLocks noChangeAspect="1"/>
          </p:cNvPicPr>
          <p:nvPr/>
        </p:nvPicPr>
        <p:blipFill>
          <a:blip r:embed="rId2"/>
          <a:stretch>
            <a:fillRect/>
          </a:stretch>
        </p:blipFill>
        <p:spPr>
          <a:xfrm>
            <a:off x="146283" y="4417171"/>
            <a:ext cx="5691023" cy="1959484"/>
          </a:xfrm>
          <a:prstGeom prst="rect">
            <a:avLst/>
          </a:prstGeom>
        </p:spPr>
      </p:pic>
      <p:pic>
        <p:nvPicPr>
          <p:cNvPr id="12" name="Picture 11"/>
          <p:cNvPicPr>
            <a:picLocks noChangeAspect="1"/>
          </p:cNvPicPr>
          <p:nvPr/>
        </p:nvPicPr>
        <p:blipFill>
          <a:blip r:embed="rId3"/>
          <a:stretch>
            <a:fillRect/>
          </a:stretch>
        </p:blipFill>
        <p:spPr>
          <a:xfrm>
            <a:off x="122306" y="2248285"/>
            <a:ext cx="5715000" cy="1095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Bucket Life Cycle</a:t>
            </a:r>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8" name="Content Placeholder 7" descr="Diagram&#10;&#10;Description automatically generated"/>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0157" y="1485900"/>
            <a:ext cx="12017597" cy="4794584"/>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Add our first Index!</a:t>
            </a:r>
            <a:endParaRPr lang="en-US" dirty="0"/>
          </a:p>
        </p:txBody>
      </p:sp>
      <p:sp>
        <p:nvSpPr>
          <p:cNvPr id="3" name="Content Placeholder 2"/>
          <p:cNvSpPr>
            <a:spLocks noGrp="1"/>
          </p:cNvSpPr>
          <p:nvPr>
            <p:ph idx="1"/>
          </p:nvPr>
        </p:nvSpPr>
        <p:spPr/>
        <p:txBody>
          <a:bodyPr/>
          <a:lstStyle/>
          <a:p>
            <a:r>
              <a:rPr lang="en-US" dirty="0"/>
              <a:t>Via the Web </a:t>
            </a:r>
            <a:endParaRPr lang="en-US" dirty="0"/>
          </a:p>
          <a:p>
            <a:r>
              <a:rPr lang="en-US" dirty="0"/>
              <a:t>Via CLI </a:t>
            </a:r>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Backup / Deletion  </a:t>
            </a:r>
            <a:endParaRPr lang="en-US" dirty="0"/>
          </a:p>
        </p:txBody>
      </p:sp>
      <p:sp>
        <p:nvSpPr>
          <p:cNvPr id="3" name="Content Placeholder 2"/>
          <p:cNvSpPr>
            <a:spLocks noGrp="1"/>
          </p:cNvSpPr>
          <p:nvPr>
            <p:ph idx="1"/>
          </p:nvPr>
        </p:nvSpPr>
        <p:spPr/>
        <p:txBody>
          <a:bodyPr/>
          <a:lstStyle/>
          <a:p>
            <a:r>
              <a:rPr lang="en-US" dirty="0"/>
              <a:t>Backup the whole /var/lib/</a:t>
            </a:r>
            <a:r>
              <a:rPr lang="en-US" dirty="0" err="1"/>
              <a:t>splunk</a:t>
            </a:r>
            <a:r>
              <a:rPr lang="en-US" dirty="0"/>
              <a:t> directory </a:t>
            </a:r>
            <a:endParaRPr lang="en-US" dirty="0"/>
          </a:p>
          <a:p>
            <a:r>
              <a:rPr lang="en-US" dirty="0"/>
              <a:t>Settings configured under /</a:t>
            </a:r>
            <a:r>
              <a:rPr lang="en-US" dirty="0" err="1"/>
              <a:t>etc</a:t>
            </a:r>
            <a:r>
              <a:rPr lang="en-US" dirty="0"/>
              <a:t> directory like system/local, users, apps </a:t>
            </a:r>
            <a:endParaRPr lang="en-US" dirty="0"/>
          </a:p>
          <a:p>
            <a:r>
              <a:rPr lang="en-US" dirty="0"/>
              <a:t>Remember! Hot buckets cannot be backed up unless you stop </a:t>
            </a:r>
            <a:r>
              <a:rPr lang="en-US" dirty="0" err="1"/>
              <a:t>splunk</a:t>
            </a:r>
            <a:r>
              <a:rPr lang="en-US" dirty="0"/>
              <a:t>, so they will roll to warm</a:t>
            </a:r>
            <a:endParaRPr lang="en-US" dirty="0"/>
          </a:p>
          <a:p>
            <a:r>
              <a:rPr lang="en-US" dirty="0"/>
              <a:t>To move an index, stop “</a:t>
            </a:r>
            <a:r>
              <a:rPr lang="en-US" dirty="0" err="1"/>
              <a:t>splunk</a:t>
            </a:r>
            <a:r>
              <a:rPr lang="en-US" dirty="0"/>
              <a:t>” process then copy the index directory of your choice, then start </a:t>
            </a:r>
            <a:r>
              <a:rPr lang="en-US" dirty="0" err="1"/>
              <a:t>splunk</a:t>
            </a:r>
            <a:r>
              <a:rPr lang="en-US" dirty="0"/>
              <a:t> process again </a:t>
            </a:r>
            <a:endParaRPr lang="en-US" dirty="0"/>
          </a:p>
          <a:p>
            <a:r>
              <a:rPr lang="en-US" dirty="0"/>
              <a:t>Removing unwanted events already ingested in the “index”, by using the command “delete” appended to your desired events search query </a:t>
            </a:r>
            <a:endParaRPr lang="en-US" dirty="0"/>
          </a:p>
          <a:p>
            <a:r>
              <a:rPr lang="en-US" dirty="0"/>
              <a:t>Also you can run the  “</a:t>
            </a:r>
            <a:r>
              <a:rPr lang="en-US" dirty="0" err="1"/>
              <a:t>splunk</a:t>
            </a:r>
            <a:r>
              <a:rPr lang="en-US" dirty="0"/>
              <a:t> clean” command, this will delete the entire index ( not recommended ) NOTE! If you don’t specify an index, all indexes will be deleted! Be cautious !</a:t>
            </a:r>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Fira Sans" panose="020B0503050000020004" pitchFamily="34" charset="0"/>
              </a:rPr>
              <a:t>The </a:t>
            </a:r>
            <a:r>
              <a:rPr lang="en-US" sz="3600" dirty="0" err="1">
                <a:latin typeface="Fira Sans" panose="020B0503050000020004" pitchFamily="34" charset="0"/>
              </a:rPr>
              <a:t>Fishbucket</a:t>
            </a:r>
            <a:r>
              <a:rPr lang="en-US" sz="3600" dirty="0">
                <a:latin typeface="Fira Sans" panose="020B0503050000020004" pitchFamily="34" charset="0"/>
              </a:rPr>
              <a:t> Concept </a:t>
            </a:r>
            <a:endParaRPr lang="en-US" sz="3600" dirty="0">
              <a:latin typeface="Fira Sans" panose="020B0503050000020004" pitchFamily="34" charset="0"/>
            </a:endParaRPr>
          </a:p>
        </p:txBody>
      </p:sp>
      <p:sp>
        <p:nvSpPr>
          <p:cNvPr id="3" name="Content Placeholder 2"/>
          <p:cNvSpPr>
            <a:spLocks noGrp="1"/>
          </p:cNvSpPr>
          <p:nvPr>
            <p:ph idx="1"/>
          </p:nvPr>
        </p:nvSpPr>
        <p:spPr/>
        <p:txBody>
          <a:bodyPr/>
          <a:lstStyle/>
          <a:p>
            <a:r>
              <a:rPr lang="en-US" sz="1600" dirty="0"/>
              <a:t>It does exist with every </a:t>
            </a:r>
            <a:r>
              <a:rPr lang="en-US" sz="1600" dirty="0" err="1"/>
              <a:t>splunk</a:t>
            </a:r>
            <a:r>
              <a:rPr lang="en-US" sz="1600" dirty="0"/>
              <a:t> instance ( a forwarder or an indexer ) </a:t>
            </a:r>
            <a:endParaRPr lang="en-US" sz="1600" dirty="0"/>
          </a:p>
          <a:p>
            <a:r>
              <a:rPr lang="en-US" sz="1600" dirty="0"/>
              <a:t>Think of the </a:t>
            </a:r>
            <a:r>
              <a:rPr lang="en-US" sz="1600" dirty="0" err="1"/>
              <a:t>Fishbucket</a:t>
            </a:r>
            <a:r>
              <a:rPr lang="en-US" sz="1600" dirty="0"/>
              <a:t> as a pointer ( point of reference ) as to how far Splunk has read into the file being monitored  (in real life scenario, this usually happens on the forwarder side ) </a:t>
            </a:r>
            <a:endParaRPr lang="en-US" sz="1600" dirty="0"/>
          </a:p>
          <a:p>
            <a:r>
              <a:rPr lang="en-US" sz="1600" dirty="0"/>
              <a:t>Command: </a:t>
            </a:r>
            <a:endParaRPr lang="en-US" sz="1600" dirty="0"/>
          </a:p>
          <a:p>
            <a:endParaRPr lang="en-US" dirty="0"/>
          </a:p>
          <a:p>
            <a:pPr marL="0" indent="0">
              <a:buNone/>
            </a:pPr>
            <a:r>
              <a:rPr lang="en-US" sz="1200" dirty="0">
                <a:solidFill>
                  <a:srgbClr val="FF0000"/>
                </a:solidFill>
                <a:effectLst/>
                <a:latin typeface="Fira Sans" panose="020B0503050000020004" pitchFamily="34" charset="0"/>
              </a:rPr>
              <a:t>./</a:t>
            </a:r>
            <a:r>
              <a:rPr lang="en-US" sz="1200" dirty="0" err="1">
                <a:solidFill>
                  <a:srgbClr val="FF0000"/>
                </a:solidFill>
                <a:effectLst/>
                <a:latin typeface="Fira Sans" panose="020B0503050000020004" pitchFamily="34" charset="0"/>
              </a:rPr>
              <a:t>splunk</a:t>
            </a:r>
            <a:r>
              <a:rPr lang="en-US" sz="1200" dirty="0">
                <a:solidFill>
                  <a:srgbClr val="FF0000"/>
                </a:solidFill>
                <a:effectLst/>
                <a:latin typeface="Fira Sans" panose="020B0503050000020004" pitchFamily="34" charset="0"/>
              </a:rPr>
              <a:t> </a:t>
            </a:r>
            <a:r>
              <a:rPr lang="en-US" sz="1200" dirty="0" err="1">
                <a:solidFill>
                  <a:srgbClr val="FF0000"/>
                </a:solidFill>
                <a:effectLst/>
                <a:latin typeface="Fira Sans" panose="020B0503050000020004" pitchFamily="34" charset="0"/>
              </a:rPr>
              <a:t>cmd</a:t>
            </a:r>
            <a:r>
              <a:rPr lang="en-US" sz="1200" dirty="0">
                <a:solidFill>
                  <a:srgbClr val="FF0000"/>
                </a:solidFill>
                <a:effectLst/>
                <a:latin typeface="Fira Sans" panose="020B0503050000020004" pitchFamily="34" charset="0"/>
              </a:rPr>
              <a:t> </a:t>
            </a:r>
            <a:r>
              <a:rPr lang="en-US" sz="1200" dirty="0" err="1">
                <a:solidFill>
                  <a:srgbClr val="FF0000"/>
                </a:solidFill>
                <a:effectLst/>
                <a:latin typeface="Fira Sans" panose="020B0503050000020004" pitchFamily="34" charset="0"/>
              </a:rPr>
              <a:t>btprobe</a:t>
            </a:r>
            <a:r>
              <a:rPr lang="en-US" sz="1200" dirty="0">
                <a:solidFill>
                  <a:srgbClr val="FF0000"/>
                </a:solidFill>
                <a:effectLst/>
                <a:latin typeface="Fira Sans" panose="020B0503050000020004" pitchFamily="34" charset="0"/>
              </a:rPr>
              <a:t> -d $SPLUNK_HOME/opt/</a:t>
            </a:r>
            <a:r>
              <a:rPr lang="en-US" sz="1200" dirty="0" err="1">
                <a:solidFill>
                  <a:srgbClr val="FF0000"/>
                </a:solidFill>
                <a:effectLst/>
                <a:latin typeface="Fira Sans" panose="020B0503050000020004" pitchFamily="34" charset="0"/>
              </a:rPr>
              <a:t>splunkforwarder</a:t>
            </a:r>
            <a:r>
              <a:rPr lang="en-US" sz="1200" dirty="0">
                <a:solidFill>
                  <a:srgbClr val="FF0000"/>
                </a:solidFill>
                <a:effectLst/>
                <a:latin typeface="Fira Sans" panose="020B0503050000020004" pitchFamily="34" charset="0"/>
              </a:rPr>
              <a:t>/var/lib/</a:t>
            </a:r>
            <a:r>
              <a:rPr lang="en-US" sz="1200" dirty="0" err="1">
                <a:solidFill>
                  <a:srgbClr val="FF0000"/>
                </a:solidFill>
                <a:effectLst/>
                <a:latin typeface="Fira Sans" panose="020B0503050000020004" pitchFamily="34" charset="0"/>
              </a:rPr>
              <a:t>splunk</a:t>
            </a:r>
            <a:r>
              <a:rPr lang="en-US" sz="1200" dirty="0">
                <a:solidFill>
                  <a:srgbClr val="FF0000"/>
                </a:solidFill>
                <a:effectLst/>
                <a:latin typeface="Fira Sans" panose="020B0503050000020004" pitchFamily="34" charset="0"/>
              </a:rPr>
              <a:t>/</a:t>
            </a:r>
            <a:r>
              <a:rPr lang="en-US" sz="1200" dirty="0" err="1">
                <a:solidFill>
                  <a:srgbClr val="FF0000"/>
                </a:solidFill>
                <a:effectLst/>
                <a:latin typeface="Fira Sans" panose="020B0503050000020004" pitchFamily="34" charset="0"/>
              </a:rPr>
              <a:t>fishbucket</a:t>
            </a:r>
            <a:r>
              <a:rPr lang="en-US" sz="1200" dirty="0">
                <a:solidFill>
                  <a:srgbClr val="FF0000"/>
                </a:solidFill>
                <a:effectLst/>
                <a:latin typeface="Fira Sans" panose="020B0503050000020004" pitchFamily="34" charset="0"/>
              </a:rPr>
              <a:t>/</a:t>
            </a:r>
            <a:r>
              <a:rPr lang="en-US" sz="1200" dirty="0" err="1">
                <a:solidFill>
                  <a:srgbClr val="FF0000"/>
                </a:solidFill>
                <a:effectLst/>
                <a:latin typeface="Fira Sans" panose="020B0503050000020004" pitchFamily="34" charset="0"/>
              </a:rPr>
              <a:t>splunk_private_db</a:t>
            </a:r>
            <a:r>
              <a:rPr lang="en-US" sz="1200" dirty="0">
                <a:solidFill>
                  <a:srgbClr val="FF0000"/>
                </a:solidFill>
                <a:effectLst/>
                <a:latin typeface="Fira Sans" panose="020B0503050000020004" pitchFamily="34" charset="0"/>
              </a:rPr>
              <a:t>/ --file &lt;THE_FILE_PATH_BEING MONITORED&gt; --reset</a:t>
            </a:r>
            <a:endParaRPr lang="en-US" sz="1200" dirty="0">
              <a:solidFill>
                <a:srgbClr val="FF0000"/>
              </a:solidFill>
              <a:effectLst/>
              <a:latin typeface="Fira Sans" panose="020B0503050000020004" pitchFamily="34" charset="0"/>
            </a:endParaRPr>
          </a:p>
          <a:p>
            <a:pPr marL="0" indent="0">
              <a:buNone/>
            </a:pPr>
            <a:endParaRPr lang="en-US" sz="1200" dirty="0">
              <a:solidFill>
                <a:srgbClr val="FF0000"/>
              </a:solidFill>
              <a:latin typeface="Fira Sans" panose="020B0503050000020004" pitchFamily="34" charset="0"/>
            </a:endParaRPr>
          </a:p>
          <a:p>
            <a:pPr marL="0" indent="0">
              <a:buNone/>
            </a:pPr>
            <a:r>
              <a:rPr lang="en-US" sz="1200" dirty="0">
                <a:solidFill>
                  <a:srgbClr val="FF0000"/>
                </a:solidFill>
                <a:latin typeface="Fira Sans" panose="020B0503050000020004" pitchFamily="34" charset="0"/>
              </a:rPr>
              <a:t>Or </a:t>
            </a:r>
            <a:endParaRPr lang="en-US" sz="1200" dirty="0">
              <a:solidFill>
                <a:srgbClr val="FF0000"/>
              </a:solidFill>
              <a:latin typeface="Fira Sans" panose="020B0503050000020004" pitchFamily="34" charset="0"/>
            </a:endParaRPr>
          </a:p>
          <a:p>
            <a:pPr marL="0" indent="0">
              <a:buNone/>
            </a:pPr>
            <a:endParaRPr lang="en-US" sz="1200" dirty="0">
              <a:solidFill>
                <a:srgbClr val="FF0000"/>
              </a:solidFill>
              <a:latin typeface="Fira Sans" panose="020B0503050000020004" pitchFamily="34" charset="0"/>
            </a:endParaRPr>
          </a:p>
          <a:p>
            <a:pPr marL="0" indent="0">
              <a:buNone/>
            </a:pPr>
            <a:r>
              <a:rPr lang="en-US" sz="1200" dirty="0">
                <a:solidFill>
                  <a:srgbClr val="FF0000"/>
                </a:solidFill>
                <a:latin typeface="Fira Sans" panose="020B0503050000020004" pitchFamily="34" charset="0"/>
              </a:rPr>
              <a:t>./</a:t>
            </a:r>
            <a:r>
              <a:rPr lang="en-US" sz="1200" dirty="0" err="1">
                <a:solidFill>
                  <a:srgbClr val="FF0000"/>
                </a:solidFill>
                <a:latin typeface="Fira Sans" panose="020B0503050000020004" pitchFamily="34" charset="0"/>
              </a:rPr>
              <a:t>splunk</a:t>
            </a:r>
            <a:r>
              <a:rPr lang="en-US" sz="1200" dirty="0">
                <a:solidFill>
                  <a:srgbClr val="FF0000"/>
                </a:solidFill>
                <a:latin typeface="Fira Sans" panose="020B0503050000020004" pitchFamily="34" charset="0"/>
              </a:rPr>
              <a:t> clean </a:t>
            </a:r>
            <a:r>
              <a:rPr lang="en-US" sz="1200" dirty="0" err="1">
                <a:solidFill>
                  <a:srgbClr val="FF0000"/>
                </a:solidFill>
                <a:latin typeface="Fira Sans" panose="020B0503050000020004" pitchFamily="34" charset="0"/>
              </a:rPr>
              <a:t>eventdata</a:t>
            </a:r>
            <a:r>
              <a:rPr lang="en-US" sz="1200" dirty="0">
                <a:solidFill>
                  <a:srgbClr val="FF0000"/>
                </a:solidFill>
                <a:latin typeface="Fira Sans" panose="020B0503050000020004" pitchFamily="34" charset="0"/>
              </a:rPr>
              <a:t> –index _</a:t>
            </a:r>
            <a:r>
              <a:rPr lang="en-US" sz="1200" dirty="0" err="1">
                <a:solidFill>
                  <a:srgbClr val="FF0000"/>
                </a:solidFill>
                <a:latin typeface="Fira Sans" panose="020B0503050000020004" pitchFamily="34" charset="0"/>
              </a:rPr>
              <a:t>thefishbucket</a:t>
            </a:r>
            <a:endParaRPr lang="en-US" sz="1200" dirty="0">
              <a:solidFill>
                <a:srgbClr val="FF0000"/>
              </a:solidFill>
              <a:latin typeface="Fira Sans" panose="020B0503050000020004" pitchFamily="34" charset="0"/>
            </a:endParaRPr>
          </a:p>
          <a:p>
            <a:pPr marL="0" indent="0">
              <a:buNone/>
            </a:pPr>
            <a:endParaRPr lang="en-US" sz="1200" dirty="0">
              <a:solidFill>
                <a:srgbClr val="FF0000"/>
              </a:solidFill>
            </a:endParaRPr>
          </a:p>
          <a:p>
            <a:r>
              <a:rPr lang="en-US" sz="1600" dirty="0"/>
              <a:t>Stop </a:t>
            </a:r>
            <a:r>
              <a:rPr lang="en-US" sz="1600" dirty="0" err="1"/>
              <a:t>splunk</a:t>
            </a:r>
            <a:r>
              <a:rPr lang="en-US" sz="1600" dirty="0"/>
              <a:t> process, run the above, then start </a:t>
            </a:r>
            <a:r>
              <a:rPr lang="en-US" sz="1600" dirty="0" err="1"/>
              <a:t>splunk</a:t>
            </a:r>
            <a:r>
              <a:rPr lang="en-US" sz="1600" dirty="0"/>
              <a:t> process again. </a:t>
            </a:r>
            <a:endParaRPr lang="en-US" sz="1600" dirty="0"/>
          </a:p>
          <a:p>
            <a:r>
              <a:rPr lang="en-US" sz="1600" dirty="0"/>
              <a:t>You can achieve the above by deleting the /var/lib/</a:t>
            </a:r>
            <a:r>
              <a:rPr lang="en-US" sz="1600" dirty="0" err="1"/>
              <a:t>splunk</a:t>
            </a:r>
            <a:r>
              <a:rPr lang="en-US" sz="1600" dirty="0"/>
              <a:t>/</a:t>
            </a:r>
            <a:r>
              <a:rPr lang="en-US" sz="1600" dirty="0" err="1"/>
              <a:t>fishbucket</a:t>
            </a:r>
            <a:r>
              <a:rPr lang="en-US" sz="1600" dirty="0"/>
              <a:t> file with rm –r </a:t>
            </a:r>
            <a:endParaRPr lang="en-US" sz="1600"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Installing Splunk Forwarder</a:t>
            </a:r>
            <a:endParaRPr lang="en-US" sz="3600" dirty="0"/>
          </a:p>
        </p:txBody>
      </p:sp>
      <p:sp>
        <p:nvSpPr>
          <p:cNvPr id="3" name="Content Placeholder 2"/>
          <p:cNvSpPr>
            <a:spLocks noGrp="1"/>
          </p:cNvSpPr>
          <p:nvPr>
            <p:ph idx="1"/>
          </p:nvPr>
        </p:nvSpPr>
        <p:spPr/>
        <p:txBody>
          <a:bodyPr>
            <a:normAutofit/>
          </a:bodyPr>
          <a:lstStyle/>
          <a:p>
            <a:r>
              <a:rPr lang="en-US" sz="1600" dirty="0"/>
              <a:t>Data collection is achieved: </a:t>
            </a:r>
            <a:endParaRPr lang="en-US" sz="1600" dirty="0"/>
          </a:p>
          <a:p>
            <a:pPr marL="457200" indent="-457200">
              <a:buFont typeface="+mj-lt"/>
              <a:buAutoNum type="arabicPeriod"/>
            </a:pPr>
            <a:r>
              <a:rPr lang="en-US" sz="1600" dirty="0"/>
              <a:t>    deploy the forwarder directly on the endpoint and configure the forwarder to monitor the desired files </a:t>
            </a:r>
            <a:endParaRPr lang="en-US" sz="1600" dirty="0"/>
          </a:p>
          <a:p>
            <a:pPr marL="457200" indent="-457200">
              <a:buFont typeface="+mj-lt"/>
              <a:buAutoNum type="arabicPeriod"/>
            </a:pPr>
            <a:r>
              <a:rPr lang="en-US" sz="1600" dirty="0"/>
              <a:t>Deploy the forwarder on a dedicated machine ( configure the </a:t>
            </a:r>
            <a:r>
              <a:rPr lang="en-US" sz="1600" dirty="0" err="1"/>
              <a:t>inputs.conf</a:t>
            </a:r>
            <a:r>
              <a:rPr lang="en-US" sz="1600" dirty="0"/>
              <a:t> to listen on a specific port ) and have the logs forwarded to it.  Think of this forwarder instance as a syslog server </a:t>
            </a:r>
            <a:endParaRPr lang="en-US" sz="1600" dirty="0"/>
          </a:p>
          <a:p>
            <a:pPr marL="457200" indent="-457200">
              <a:buFont typeface="+mj-lt"/>
              <a:buAutoNum type="arabicPeriod"/>
            </a:pPr>
            <a:r>
              <a:rPr lang="en-US" sz="1600" dirty="0"/>
              <a:t>Deploy the forwarder to forward the logs to another forwarder ( Intermediate Forwarder )</a:t>
            </a:r>
            <a:endParaRPr lang="en-US" sz="1600" dirty="0"/>
          </a:p>
          <a:p>
            <a:r>
              <a:rPr lang="en-US" sz="1600" dirty="0"/>
              <a:t>In large scale deployments, we will use the deployment server to manage the Forwarders on the end machines </a:t>
            </a:r>
            <a:endParaRPr lang="en-US" sz="1600" dirty="0"/>
          </a:p>
          <a:p>
            <a:r>
              <a:rPr lang="en-US" sz="1600" dirty="0"/>
              <a:t>Useful commands: </a:t>
            </a:r>
            <a:endParaRPr lang="en-US" sz="1600" dirty="0"/>
          </a:p>
          <a:p>
            <a:pPr marL="0" indent="0">
              <a:buNone/>
            </a:pPr>
            <a:endParaRPr lang="en-US" dirty="0"/>
          </a:p>
          <a:p>
            <a:pPr marL="0" indent="0">
              <a:buNone/>
            </a:pPr>
            <a:r>
              <a:rPr lang="en-US" sz="1600" dirty="0">
                <a:solidFill>
                  <a:srgbClr val="FF0000"/>
                </a:solidFill>
              </a:rPr>
              <a:t>./</a:t>
            </a:r>
            <a:r>
              <a:rPr lang="en-US" sz="1600" dirty="0" err="1">
                <a:solidFill>
                  <a:srgbClr val="FF0000"/>
                </a:solidFill>
              </a:rPr>
              <a:t>splunk</a:t>
            </a:r>
            <a:r>
              <a:rPr lang="en-US" sz="1600" dirty="0">
                <a:solidFill>
                  <a:srgbClr val="FF0000"/>
                </a:solidFill>
              </a:rPr>
              <a:t> list forward-server </a:t>
            </a:r>
            <a:endParaRPr lang="en-US" sz="1600" dirty="0">
              <a:solidFill>
                <a:srgbClr val="FF0000"/>
              </a:solidFill>
            </a:endParaRPr>
          </a:p>
          <a:p>
            <a:pPr marL="0" indent="0">
              <a:buNone/>
            </a:pPr>
            <a:r>
              <a:rPr lang="en-US" sz="1600" dirty="0">
                <a:solidFill>
                  <a:srgbClr val="FF0000"/>
                </a:solidFill>
              </a:rPr>
              <a:t>./</a:t>
            </a:r>
            <a:r>
              <a:rPr lang="en-US" sz="1600" dirty="0" err="1">
                <a:solidFill>
                  <a:srgbClr val="FF0000"/>
                </a:solidFill>
              </a:rPr>
              <a:t>splunk</a:t>
            </a:r>
            <a:r>
              <a:rPr lang="en-US" sz="1600" dirty="0">
                <a:solidFill>
                  <a:srgbClr val="FF0000"/>
                </a:solidFill>
              </a:rPr>
              <a:t> display listen </a:t>
            </a:r>
            <a:endParaRPr lang="en-US" sz="1600" dirty="0">
              <a:solidFill>
                <a:srgbClr val="FF0000"/>
              </a:solidFill>
            </a:endParaRPr>
          </a:p>
          <a:p>
            <a:pPr marL="0" indent="0">
              <a:buNone/>
            </a:pPr>
            <a:endParaRPr lang="en-US" dirty="0"/>
          </a:p>
          <a:p>
            <a:pPr marL="0" indent="0">
              <a:buNone/>
            </a:pPr>
            <a:endParaRPr lang="en-US" dirty="0"/>
          </a:p>
          <a:p>
            <a:pPr marL="0" indent="0">
              <a:buNone/>
            </a:pPr>
            <a:r>
              <a:rPr lang="en-US" dirty="0"/>
              <a:t> </a:t>
            </a:r>
            <a:endParaRPr lang="en-US" dirty="0"/>
          </a:p>
          <a:p>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does Splunk? </a:t>
            </a:r>
            <a:endParaRPr lang="en-US" dirty="0"/>
          </a:p>
        </p:txBody>
      </p:sp>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41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31141" y="2063473"/>
            <a:ext cx="4174309" cy="373560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137" y="1746833"/>
            <a:ext cx="5263261" cy="43873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Splunk forwarder / Indexer configuration Lab Setup</a:t>
            </a:r>
            <a:endParaRPr lang="en-US" sz="3600"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7" name="Content Placeholder 6" descr="Diagram&#10;&#10;Description automatically generated"/>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01962" y="1511693"/>
            <a:ext cx="8712384" cy="5287734"/>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solidFill>
              </a:rPr>
              <a:t>Distributed Search </a:t>
            </a:r>
            <a:endParaRPr lang="en-US" sz="3600" dirty="0">
              <a:solidFill>
                <a:schemeClr val="tx2"/>
              </a:solidFill>
            </a:endParaRPr>
          </a:p>
        </p:txBody>
      </p:sp>
      <p:sp>
        <p:nvSpPr>
          <p:cNvPr id="3" name="Content Placeholder 2"/>
          <p:cNvSpPr>
            <a:spLocks noGrp="1"/>
          </p:cNvSpPr>
          <p:nvPr>
            <p:ph idx="1"/>
          </p:nvPr>
        </p:nvSpPr>
        <p:spPr/>
        <p:txBody>
          <a:bodyPr>
            <a:normAutofit lnSpcReduction="10000"/>
          </a:bodyPr>
          <a:lstStyle/>
          <a:p>
            <a:r>
              <a:rPr lang="en-US" sz="1600" dirty="0">
                <a:solidFill>
                  <a:schemeClr val="tx2"/>
                </a:solidFill>
              </a:rPr>
              <a:t>The Search Head dispatches the queries to the indexers ( Search Peers ) </a:t>
            </a:r>
            <a:endParaRPr lang="en-US" sz="1600" dirty="0">
              <a:solidFill>
                <a:schemeClr val="tx2"/>
              </a:solidFill>
            </a:endParaRPr>
          </a:p>
          <a:p>
            <a:r>
              <a:rPr lang="en-US" sz="1600" dirty="0">
                <a:solidFill>
                  <a:schemeClr val="tx2"/>
                </a:solidFill>
              </a:rPr>
              <a:t>Add the indexers ( search Peers ) to the Search Head by clicking on</a:t>
            </a:r>
            <a:r>
              <a:rPr lang="en-US" sz="1600" b="1" dirty="0">
                <a:solidFill>
                  <a:schemeClr val="tx2"/>
                </a:solidFill>
              </a:rPr>
              <a:t> Settings </a:t>
            </a:r>
            <a:r>
              <a:rPr lang="en-US" sz="1600" b="1" dirty="0">
                <a:solidFill>
                  <a:schemeClr val="tx2"/>
                </a:solidFill>
                <a:sym typeface="Wingdings" panose="05000000000000000000" pitchFamily="2" charset="2"/>
              </a:rPr>
              <a:t>Distributed Search -&gt; Search Peers </a:t>
            </a:r>
            <a:r>
              <a:rPr lang="en-US" sz="1600" dirty="0">
                <a:solidFill>
                  <a:schemeClr val="tx2"/>
                </a:solidFill>
                <a:sym typeface="Wingdings" panose="05000000000000000000" pitchFamily="2" charset="2"/>
              </a:rPr>
              <a:t>and add a </a:t>
            </a:r>
            <a:r>
              <a:rPr lang="en-US" sz="1600" b="1" dirty="0">
                <a:solidFill>
                  <a:schemeClr val="tx2"/>
                </a:solidFill>
                <a:sym typeface="Wingdings" panose="05000000000000000000" pitchFamily="2" charset="2"/>
              </a:rPr>
              <a:t>new Search Peer </a:t>
            </a:r>
            <a:r>
              <a:rPr lang="en-US" sz="1600" dirty="0">
                <a:solidFill>
                  <a:schemeClr val="tx2"/>
                </a:solidFill>
                <a:sym typeface="Wingdings" panose="05000000000000000000" pitchFamily="2" charset="2"/>
              </a:rPr>
              <a:t>or you can also edit the </a:t>
            </a:r>
            <a:r>
              <a:rPr lang="en-US" sz="1600" b="1" dirty="0" err="1">
                <a:solidFill>
                  <a:schemeClr val="tx2"/>
                </a:solidFill>
                <a:sym typeface="Wingdings" panose="05000000000000000000" pitchFamily="2" charset="2"/>
              </a:rPr>
              <a:t>distsearch.conf</a:t>
            </a:r>
            <a:r>
              <a:rPr lang="en-US" sz="1600" b="1" dirty="0">
                <a:solidFill>
                  <a:schemeClr val="tx2"/>
                </a:solidFill>
                <a:sym typeface="Wingdings" panose="05000000000000000000" pitchFamily="2" charset="2"/>
              </a:rPr>
              <a:t> </a:t>
            </a:r>
            <a:r>
              <a:rPr lang="en-US" sz="1600" dirty="0">
                <a:solidFill>
                  <a:schemeClr val="tx2"/>
                </a:solidFill>
                <a:sym typeface="Wingdings" panose="05000000000000000000" pitchFamily="2" charset="2"/>
              </a:rPr>
              <a:t>file under </a:t>
            </a:r>
            <a:endParaRPr lang="en-US" sz="1600" dirty="0">
              <a:solidFill>
                <a:schemeClr val="tx2"/>
              </a:solidFill>
              <a:sym typeface="Wingdings" panose="05000000000000000000" pitchFamily="2" charset="2"/>
            </a:endParaRPr>
          </a:p>
          <a:p>
            <a:pPr marL="0" indent="0">
              <a:buNone/>
            </a:pPr>
            <a:r>
              <a:rPr lang="en-US" sz="1600" b="1" i="0" u="none" strike="noStrike" kern="1200" baseline="0" dirty="0">
                <a:solidFill>
                  <a:schemeClr val="tx2"/>
                </a:solidFill>
              </a:rPr>
              <a:t>SPLUNK_HOME/</a:t>
            </a:r>
            <a:r>
              <a:rPr lang="en-US" sz="1600" b="1" i="0" u="none" strike="noStrike" kern="1200" baseline="0" dirty="0" err="1">
                <a:solidFill>
                  <a:schemeClr val="tx2"/>
                </a:solidFill>
              </a:rPr>
              <a:t>etc</a:t>
            </a:r>
            <a:r>
              <a:rPr lang="en-US" sz="1600" b="1" i="0" u="none" strike="noStrike" kern="1200" baseline="0" dirty="0">
                <a:solidFill>
                  <a:schemeClr val="tx2"/>
                </a:solidFill>
              </a:rPr>
              <a:t>/</a:t>
            </a:r>
            <a:r>
              <a:rPr lang="en-US" sz="1600" b="1" i="0" u="none" strike="noStrike" kern="1200" baseline="0" dirty="0" err="1">
                <a:solidFill>
                  <a:schemeClr val="tx2"/>
                </a:solidFill>
              </a:rPr>
              <a:t>system.local</a:t>
            </a:r>
            <a:endParaRPr lang="en-US" sz="1600" b="1" i="0" u="none" strike="noStrike" kern="1200" baseline="0" dirty="0">
              <a:solidFill>
                <a:schemeClr val="tx2"/>
              </a:solidFill>
            </a:endParaRPr>
          </a:p>
          <a:p>
            <a:pPr marL="0" indent="0">
              <a:buNone/>
            </a:pPr>
            <a:r>
              <a:rPr lang="en-US" sz="1600" dirty="0">
                <a:solidFill>
                  <a:schemeClr val="tx2"/>
                </a:solidFill>
                <a:sym typeface="Wingdings" panose="05000000000000000000" pitchFamily="2" charset="2"/>
              </a:rPr>
              <a:t>In this case </a:t>
            </a:r>
            <a:r>
              <a:rPr lang="en-US" sz="1600" b="1" dirty="0">
                <a:solidFill>
                  <a:schemeClr val="tx2"/>
                </a:solidFill>
                <a:sym typeface="Wingdings" panose="05000000000000000000" pitchFamily="2" charset="2"/>
              </a:rPr>
              <a:t>/opt/</a:t>
            </a:r>
            <a:r>
              <a:rPr lang="en-US" sz="1600" b="1" dirty="0" err="1">
                <a:solidFill>
                  <a:schemeClr val="tx2"/>
                </a:solidFill>
                <a:sym typeface="Wingdings" panose="05000000000000000000" pitchFamily="2" charset="2"/>
              </a:rPr>
              <a:t>splunk</a:t>
            </a:r>
            <a:r>
              <a:rPr lang="en-US" sz="1600" b="1" dirty="0">
                <a:solidFill>
                  <a:schemeClr val="tx2"/>
                </a:solidFill>
                <a:sym typeface="Wingdings" panose="05000000000000000000" pitchFamily="2" charset="2"/>
              </a:rPr>
              <a:t>/</a:t>
            </a:r>
            <a:r>
              <a:rPr lang="en-US" sz="1600" b="1" dirty="0" err="1">
                <a:solidFill>
                  <a:schemeClr val="tx2"/>
                </a:solidFill>
                <a:sym typeface="Wingdings" panose="05000000000000000000" pitchFamily="2" charset="2"/>
              </a:rPr>
              <a:t>etc</a:t>
            </a:r>
            <a:r>
              <a:rPr lang="en-US" sz="1600" b="1" dirty="0">
                <a:solidFill>
                  <a:schemeClr val="tx2"/>
                </a:solidFill>
                <a:sym typeface="Wingdings" panose="05000000000000000000" pitchFamily="2" charset="2"/>
              </a:rPr>
              <a:t>/system/local</a:t>
            </a:r>
            <a:endParaRPr lang="en-US" sz="1600" b="1" dirty="0">
              <a:solidFill>
                <a:schemeClr val="tx2"/>
              </a:solidFill>
              <a:sym typeface="Wingdings" panose="05000000000000000000" pitchFamily="2" charset="2"/>
            </a:endParaRPr>
          </a:p>
          <a:p>
            <a:pPr marL="0" indent="0">
              <a:buNone/>
            </a:pPr>
            <a:endParaRPr lang="en-US" sz="1600" b="1" dirty="0">
              <a:solidFill>
                <a:schemeClr val="tx2"/>
              </a:solidFill>
              <a:sym typeface="Wingdings" panose="05000000000000000000" pitchFamily="2" charset="2"/>
            </a:endParaRPr>
          </a:p>
          <a:p>
            <a:pPr marL="0" indent="0">
              <a:buNone/>
            </a:pPr>
            <a:r>
              <a:rPr lang="en-US" sz="1600" dirty="0">
                <a:solidFill>
                  <a:schemeClr val="tx2"/>
                </a:solidFill>
                <a:sym typeface="Wingdings" panose="05000000000000000000" pitchFamily="2" charset="2"/>
              </a:rPr>
              <a:t>[</a:t>
            </a:r>
            <a:r>
              <a:rPr lang="en-US" sz="1600" dirty="0" err="1">
                <a:solidFill>
                  <a:schemeClr val="tx2"/>
                </a:solidFill>
                <a:sym typeface="Wingdings" panose="05000000000000000000" pitchFamily="2" charset="2"/>
              </a:rPr>
              <a:t>distributedSearch</a:t>
            </a:r>
            <a:r>
              <a:rPr lang="en-US" sz="1600" dirty="0">
                <a:solidFill>
                  <a:schemeClr val="tx2"/>
                </a:solidFill>
                <a:sym typeface="Wingdings" panose="05000000000000000000" pitchFamily="2" charset="2"/>
              </a:rPr>
              <a:t>]</a:t>
            </a:r>
            <a:endParaRPr lang="en-US" sz="1600" dirty="0">
              <a:solidFill>
                <a:schemeClr val="tx2"/>
              </a:solidFill>
              <a:sym typeface="Wingdings" panose="05000000000000000000" pitchFamily="2" charset="2"/>
            </a:endParaRPr>
          </a:p>
          <a:p>
            <a:pPr marL="0" indent="0">
              <a:buNone/>
            </a:pPr>
            <a:r>
              <a:rPr lang="en-US" sz="1600" dirty="0">
                <a:solidFill>
                  <a:schemeClr val="tx2"/>
                </a:solidFill>
                <a:sym typeface="Wingdings" panose="05000000000000000000" pitchFamily="2" charset="2"/>
              </a:rPr>
              <a:t>servers = </a:t>
            </a:r>
            <a:r>
              <a:rPr lang="en-US" sz="1600">
                <a:solidFill>
                  <a:schemeClr val="tx2"/>
                </a:solidFill>
                <a:sym typeface="Wingdings" panose="05000000000000000000" pitchFamily="2" charset="2"/>
              </a:rPr>
              <a:t>https://INDEXER_</a:t>
            </a:r>
            <a:r>
              <a:rPr lang="en-US" sz="1600" dirty="0">
                <a:solidFill>
                  <a:schemeClr val="tx2"/>
                </a:solidFill>
                <a:sym typeface="Wingdings" panose="05000000000000000000" pitchFamily="2" charset="2"/>
              </a:rPr>
              <a:t>IP</a:t>
            </a:r>
            <a:r>
              <a:rPr lang="en-US" sz="1600">
                <a:solidFill>
                  <a:schemeClr val="tx2"/>
                </a:solidFill>
                <a:sym typeface="Wingdings" panose="05000000000000000000" pitchFamily="2" charset="2"/>
              </a:rPr>
              <a:t>_ADDRESS:</a:t>
            </a:r>
            <a:r>
              <a:rPr lang="en-US" sz="1600" dirty="0">
                <a:solidFill>
                  <a:schemeClr val="tx2"/>
                </a:solidFill>
                <a:sym typeface="Wingdings" panose="05000000000000000000" pitchFamily="2" charset="2"/>
              </a:rPr>
              <a:t>8089</a:t>
            </a:r>
            <a:endParaRPr lang="en-US" sz="1600" dirty="0">
              <a:solidFill>
                <a:schemeClr val="tx2"/>
              </a:solidFill>
              <a:sym typeface="Wingdings" panose="05000000000000000000" pitchFamily="2" charset="2"/>
            </a:endParaRPr>
          </a:p>
          <a:p>
            <a:pPr marL="0" indent="0">
              <a:buNone/>
            </a:pPr>
            <a:endParaRPr lang="en-US" sz="1600" b="1" dirty="0">
              <a:solidFill>
                <a:schemeClr val="tx2"/>
              </a:solidFill>
              <a:sym typeface="Wingdings" panose="05000000000000000000" pitchFamily="2" charset="2"/>
            </a:endParaRPr>
          </a:p>
          <a:p>
            <a:r>
              <a:rPr lang="en-US" sz="1600" dirty="0">
                <a:solidFill>
                  <a:schemeClr val="tx2"/>
                </a:solidFill>
                <a:sym typeface="Wingdings" panose="05000000000000000000" pitchFamily="2" charset="2"/>
              </a:rPr>
              <a:t>Search Head distributes what is called “</a:t>
            </a:r>
            <a:r>
              <a:rPr lang="en-US" sz="1600" dirty="0" err="1">
                <a:solidFill>
                  <a:schemeClr val="tx2"/>
                </a:solidFill>
                <a:sym typeface="Wingdings" panose="05000000000000000000" pitchFamily="2" charset="2"/>
              </a:rPr>
              <a:t>Knolwedge</a:t>
            </a:r>
            <a:r>
              <a:rPr lang="en-US" sz="1600" dirty="0">
                <a:solidFill>
                  <a:schemeClr val="tx2"/>
                </a:solidFill>
                <a:sym typeface="Wingdings" panose="05000000000000000000" pitchFamily="2" charset="2"/>
              </a:rPr>
              <a:t> Bundles” to the search peers which contain Knowledge Objects, and they are located under </a:t>
            </a:r>
            <a:r>
              <a:rPr lang="en-US" sz="1600" b="1" dirty="0">
                <a:solidFill>
                  <a:schemeClr val="tx2"/>
                </a:solidFill>
                <a:sym typeface="Wingdings" panose="05000000000000000000" pitchFamily="2" charset="2"/>
              </a:rPr>
              <a:t>SPLUNK_HOME/var/run </a:t>
            </a:r>
            <a:r>
              <a:rPr lang="en-US" sz="1600" dirty="0">
                <a:solidFill>
                  <a:schemeClr val="tx2"/>
                </a:solidFill>
                <a:sym typeface="Wingdings" panose="05000000000000000000" pitchFamily="2" charset="2"/>
              </a:rPr>
              <a:t>and </a:t>
            </a:r>
            <a:r>
              <a:rPr lang="en-US" sz="1600" b="1" dirty="0">
                <a:solidFill>
                  <a:schemeClr val="tx2"/>
                </a:solidFill>
                <a:sym typeface="Wingdings" panose="05000000000000000000" pitchFamily="2" charset="2"/>
              </a:rPr>
              <a:t>SPLUNK_HOME/var/run/</a:t>
            </a:r>
            <a:r>
              <a:rPr lang="en-US" sz="1600" b="1" dirty="0" err="1">
                <a:solidFill>
                  <a:schemeClr val="tx2"/>
                </a:solidFill>
                <a:sym typeface="Wingdings" panose="05000000000000000000" pitchFamily="2" charset="2"/>
              </a:rPr>
              <a:t>searchpeers</a:t>
            </a:r>
            <a:r>
              <a:rPr lang="en-US" sz="1600" b="1" dirty="0">
                <a:solidFill>
                  <a:schemeClr val="tx2"/>
                </a:solidFill>
                <a:sym typeface="Wingdings" panose="05000000000000000000" pitchFamily="2" charset="2"/>
              </a:rPr>
              <a:t> </a:t>
            </a:r>
            <a:r>
              <a:rPr lang="en-US" sz="1600" dirty="0">
                <a:solidFill>
                  <a:schemeClr val="tx2"/>
                </a:solidFill>
                <a:sym typeface="Wingdings" panose="05000000000000000000" pitchFamily="2" charset="2"/>
              </a:rPr>
              <a:t>for the Search Head and the Search Peer respectively. Knowledge objects are shared in clustered environment whereas dedicated search heads don’t. </a:t>
            </a:r>
            <a:endParaRPr lang="en-US" sz="1600" dirty="0">
              <a:solidFill>
                <a:schemeClr val="tx2"/>
              </a:solidFill>
              <a:sym typeface="Wingdings" panose="05000000000000000000" pitchFamily="2" charset="2"/>
            </a:endParaRPr>
          </a:p>
          <a:p>
            <a:r>
              <a:rPr lang="en-US" sz="1600" dirty="0">
                <a:solidFill>
                  <a:schemeClr val="tx2"/>
                </a:solidFill>
                <a:sym typeface="Wingdings" panose="05000000000000000000" pitchFamily="2" charset="2"/>
              </a:rPr>
              <a:t>In a distributed architecture where the Search peer is having performance issue, the search peer can be put in quarantine mode </a:t>
            </a:r>
            <a:endParaRPr lang="en-US" sz="1600" dirty="0">
              <a:solidFill>
                <a:schemeClr val="tx2"/>
              </a:solidFill>
              <a:sym typeface="Wingdings" panose="05000000000000000000" pitchFamily="2" charset="2"/>
            </a:endParaRPr>
          </a:p>
          <a:p>
            <a:r>
              <a:rPr lang="en-US" sz="1600" dirty="0">
                <a:solidFill>
                  <a:schemeClr val="tx2"/>
                </a:solidFill>
                <a:sym typeface="Wingdings" panose="05000000000000000000" pitchFamily="2" charset="2"/>
              </a:rPr>
              <a:t>Why multiple Search Heads? Mainly for access control, performance</a:t>
            </a:r>
            <a:endParaRPr lang="en-US" sz="1600" dirty="0">
              <a:solidFill>
                <a:schemeClr val="tx2"/>
              </a:solidFill>
              <a:sym typeface="Wingdings" panose="05000000000000000000" pitchFamily="2" charset="2"/>
            </a:endParaRPr>
          </a:p>
          <a:p>
            <a:pPr marL="0" indent="0">
              <a:buNone/>
            </a:pPr>
            <a:endParaRPr lang="en-US" sz="1600" dirty="0">
              <a:solidFill>
                <a:srgbClr val="000000"/>
              </a:solidFill>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Why Integrate Splunk with LDAP</a:t>
            </a:r>
            <a:endParaRPr lang="en-US" sz="3600" dirty="0"/>
          </a:p>
        </p:txBody>
      </p:sp>
      <p:sp>
        <p:nvSpPr>
          <p:cNvPr id="3" name="Content Placeholder 2"/>
          <p:cNvSpPr>
            <a:spLocks noGrp="1"/>
          </p:cNvSpPr>
          <p:nvPr>
            <p:ph idx="1"/>
          </p:nvPr>
        </p:nvSpPr>
        <p:spPr/>
        <p:txBody>
          <a:bodyPr/>
          <a:lstStyle/>
          <a:p>
            <a:r>
              <a:rPr lang="en-US" sz="1600" dirty="0"/>
              <a:t>Local accounts are easy to set up, but difficult to manage</a:t>
            </a:r>
            <a:endParaRPr lang="en-US" sz="1600" dirty="0"/>
          </a:p>
          <a:p>
            <a:r>
              <a:rPr lang="en-US" sz="1600" dirty="0"/>
              <a:t>often corporate companies would have a directory service which is used for user management. Most commonly used approach is LDAP or commonly called AD authentication ( Active Directory ) </a:t>
            </a:r>
            <a:endParaRPr lang="en-US" sz="1600" dirty="0"/>
          </a:p>
          <a:p>
            <a:r>
              <a:rPr lang="en-US" sz="1600" dirty="0"/>
              <a:t>We can use existing AD Configuration to add and manage/update users / Groups and assign those groups to Splunk roles. </a:t>
            </a:r>
            <a:endParaRPr lang="en-US" sz="1600" dirty="0"/>
          </a:p>
          <a:p>
            <a:pPr marL="0" indent="0">
              <a:buNone/>
            </a:pP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how does this work?</a:t>
            </a:r>
            <a:endParaRPr lang="en-US" dirty="0"/>
          </a:p>
        </p:txBody>
      </p:sp>
      <p:sp>
        <p:nvSpPr>
          <p:cNvPr id="3" name="Content Placeholder 2"/>
          <p:cNvSpPr>
            <a:spLocks noGrp="1"/>
          </p:cNvSpPr>
          <p:nvPr>
            <p:ph idx="1"/>
          </p:nvPr>
        </p:nvSpPr>
        <p:spPr/>
        <p:txBody>
          <a:bodyPr/>
          <a:lstStyle/>
          <a:p>
            <a:pPr marL="342900" indent="-342900">
              <a:buFont typeface="+mj-lt"/>
              <a:buAutoNum type="arabicPeriod"/>
            </a:pPr>
            <a:r>
              <a:rPr lang="en-US" sz="1800" dirty="0"/>
              <a:t>The most common LDAP use case is serving as a central location for storing authentication information, such as usernames and passwords. You can use the stored authentication information on various applications to validate users.</a:t>
            </a:r>
            <a:endParaRPr lang="en-US" sz="1800" dirty="0"/>
          </a:p>
          <a:p>
            <a:pPr marL="342900" indent="-342900">
              <a:buFont typeface="+mj-lt"/>
              <a:buAutoNum type="arabicPeriod"/>
            </a:pPr>
            <a:r>
              <a:rPr lang="en-US" sz="1800" dirty="0">
                <a:effectLst/>
              </a:rPr>
              <a:t>The LDAP is a standard protocol for accessing directory Services, it authenticates and authorizes users to their resources. The protocol authenticates users with a bind request  that allows the user to communicate with an LDAP directory. To make LDAP queries, there must be an associated service account, or Bind DN, with permissions to access LDAP that exists. This will be the case for most LDAP environments, then map those groups in LDAP to </a:t>
            </a:r>
            <a:r>
              <a:rPr lang="en-US" sz="1800" dirty="0"/>
              <a:t>S</a:t>
            </a:r>
            <a:r>
              <a:rPr lang="en-US" sz="1800" dirty="0">
                <a:effectLst/>
              </a:rPr>
              <a:t>plunk Roles. </a:t>
            </a:r>
            <a:endParaRPr lang="en-US" sz="1800" dirty="0">
              <a:effectLst/>
            </a:endParaRPr>
          </a:p>
          <a:p>
            <a:pPr marL="342900" indent="-342900">
              <a:buFont typeface="+mj-lt"/>
              <a:buAutoNum type="arabicPeriod"/>
            </a:pPr>
            <a:r>
              <a:rPr lang="en-US" sz="1800" dirty="0">
                <a:effectLst/>
              </a:rPr>
              <a:t>The user will need to have the ability to read LDAP information on all users and groups that need to log into Splunk.</a:t>
            </a:r>
            <a:endParaRPr lang="en-US" sz="1800" dirty="0"/>
          </a:p>
          <a:p>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6" name="Picture 5" descr="Text, letter&#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18798" y="4196597"/>
            <a:ext cx="3373855" cy="248653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how does this work?</a:t>
            </a:r>
            <a:endParaRPr lang="en-US" dirty="0"/>
          </a:p>
        </p:txBody>
      </p:sp>
      <p:sp>
        <p:nvSpPr>
          <p:cNvPr id="3" name="Content Placeholder 2"/>
          <p:cNvSpPr>
            <a:spLocks noGrp="1"/>
          </p:cNvSpPr>
          <p:nvPr>
            <p:ph idx="1"/>
          </p:nvPr>
        </p:nvSpPr>
        <p:spPr/>
        <p:txBody>
          <a:bodyPr/>
          <a:lstStyle/>
          <a:p>
            <a:r>
              <a:rPr lang="en-US" sz="2000" dirty="0">
                <a:effectLst/>
              </a:rPr>
              <a:t>In its simplest form, an LDAP is a tree like structure </a:t>
            </a:r>
            <a:endParaRPr lang="en-US" sz="2000" dirty="0">
              <a:effectLst/>
            </a:endParaRPr>
          </a:p>
          <a:p>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3076" name="Picture 4" descr="ldap"/>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5090" y="2065005"/>
            <a:ext cx="7048500" cy="4676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LDAP Configuration Prerequisites </a:t>
            </a:r>
            <a:endParaRPr lang="en-US" sz="3600" dirty="0"/>
          </a:p>
        </p:txBody>
      </p:sp>
      <p:sp>
        <p:nvSpPr>
          <p:cNvPr id="3" name="Content Placeholder 2"/>
          <p:cNvSpPr>
            <a:spLocks noGrp="1"/>
          </p:cNvSpPr>
          <p:nvPr>
            <p:ph idx="1"/>
          </p:nvPr>
        </p:nvSpPr>
        <p:spPr/>
        <p:txBody>
          <a:bodyPr/>
          <a:lstStyle/>
          <a:p>
            <a:pPr algn="l">
              <a:buFont typeface="Arial" panose="020B0604020202020204" pitchFamily="34" charset="0"/>
              <a:buChar char="•"/>
            </a:pPr>
            <a:r>
              <a:rPr lang="en-US" sz="1600" b="0" i="0" dirty="0">
                <a:solidFill>
                  <a:srgbClr val="343434"/>
                </a:solidFill>
                <a:effectLst/>
              </a:rPr>
              <a:t>The host that is running LDAP ( Lik</a:t>
            </a:r>
            <a:r>
              <a:rPr lang="en-US" sz="1600" dirty="0">
                <a:solidFill>
                  <a:srgbClr val="343434"/>
                </a:solidFill>
              </a:rPr>
              <a:t>e Active Directory ) </a:t>
            </a:r>
            <a:endParaRPr lang="en-US" sz="1600" b="0" i="0" dirty="0">
              <a:solidFill>
                <a:srgbClr val="343434"/>
              </a:solidFill>
              <a:effectLst/>
            </a:endParaRPr>
          </a:p>
          <a:p>
            <a:pPr algn="l">
              <a:buFont typeface="Arial" panose="020B0604020202020204" pitchFamily="34" charset="0"/>
              <a:buChar char="•"/>
            </a:pPr>
            <a:r>
              <a:rPr lang="en-US" sz="1600" b="0" i="0" dirty="0">
                <a:solidFill>
                  <a:srgbClr val="343434"/>
                </a:solidFill>
                <a:effectLst/>
              </a:rPr>
              <a:t>The port where LDAP is running on this host (TCP/636 (SSL – Recommended) or TCP/389 (insecure)</a:t>
            </a:r>
            <a:endParaRPr lang="en-US" sz="1600" b="0" i="0" dirty="0">
              <a:solidFill>
                <a:srgbClr val="343434"/>
              </a:solidFill>
              <a:effectLst/>
            </a:endParaRPr>
          </a:p>
          <a:p>
            <a:pPr algn="l">
              <a:buFont typeface="Arial" panose="020B0604020202020204" pitchFamily="34" charset="0"/>
              <a:buChar char="•"/>
            </a:pPr>
            <a:r>
              <a:rPr lang="en-US" sz="1600" dirty="0">
                <a:solidFill>
                  <a:srgbClr val="343434"/>
                </a:solidFill>
              </a:rPr>
              <a:t>Connection Order</a:t>
            </a:r>
            <a:endParaRPr lang="en-US" sz="1600" b="0" i="0" dirty="0">
              <a:solidFill>
                <a:srgbClr val="343434"/>
              </a:solidFill>
              <a:effectLst/>
            </a:endParaRPr>
          </a:p>
          <a:p>
            <a:pPr algn="l">
              <a:buFont typeface="Arial" panose="020B0604020202020204" pitchFamily="34" charset="0"/>
              <a:buChar char="•"/>
            </a:pPr>
            <a:r>
              <a:rPr lang="en-US" sz="1600" b="0" i="0" dirty="0">
                <a:solidFill>
                  <a:srgbClr val="343434"/>
                </a:solidFill>
                <a:effectLst/>
              </a:rPr>
              <a:t>A service account that has permission to make a bind request to the LDAP server (Bind DN) </a:t>
            </a:r>
            <a:r>
              <a:rPr lang="en-US" sz="1600" dirty="0">
                <a:solidFill>
                  <a:srgbClr val="343434"/>
                </a:solidFill>
              </a:rPr>
              <a:t>It is recommended you should not use default AD administrator account or your own AD login here. You should create a dedicate account for Splunk – no AD administrative privilege required on this account.</a:t>
            </a:r>
            <a:endParaRPr lang="en-US" sz="1600" dirty="0">
              <a:solidFill>
                <a:srgbClr val="343434"/>
              </a:solidFill>
            </a:endParaRPr>
          </a:p>
          <a:p>
            <a:pPr algn="l">
              <a:buFont typeface="Arial" panose="020B0604020202020204" pitchFamily="34" charset="0"/>
              <a:buChar char="•"/>
            </a:pPr>
            <a:r>
              <a:rPr lang="en-US" sz="1600" b="0" i="0" dirty="0">
                <a:solidFill>
                  <a:srgbClr val="343434"/>
                </a:solidFill>
                <a:effectLst/>
              </a:rPr>
              <a:t>A password associated with the Bind DN user</a:t>
            </a:r>
            <a:endParaRPr lang="en-US" sz="1600" b="0" i="0" dirty="0">
              <a:solidFill>
                <a:srgbClr val="343434"/>
              </a:solidFill>
              <a:effectLst/>
            </a:endParaRPr>
          </a:p>
          <a:p>
            <a:pPr algn="l">
              <a:buFont typeface="Arial" panose="020B0604020202020204" pitchFamily="34" charset="0"/>
              <a:buChar char="•"/>
            </a:pPr>
            <a:r>
              <a:rPr lang="en-US" sz="1600" b="0" i="0" dirty="0">
                <a:solidFill>
                  <a:srgbClr val="343434"/>
                </a:solidFill>
                <a:effectLst/>
              </a:rPr>
              <a:t>The location of LDAP </a:t>
            </a:r>
            <a:r>
              <a:rPr lang="en-US" sz="1600" dirty="0">
                <a:solidFill>
                  <a:srgbClr val="343434"/>
                </a:solidFill>
              </a:rPr>
              <a:t>U</a:t>
            </a:r>
            <a:r>
              <a:rPr lang="en-US" sz="1600" b="0" i="0" dirty="0">
                <a:solidFill>
                  <a:srgbClr val="343434"/>
                </a:solidFill>
                <a:effectLst/>
              </a:rPr>
              <a:t>sers data in your LDAP tree structure (referred to the User Base DN)</a:t>
            </a:r>
            <a:endParaRPr lang="en-US" sz="1600" b="0" i="0" dirty="0">
              <a:solidFill>
                <a:srgbClr val="343434"/>
              </a:solidFill>
              <a:effectLst/>
            </a:endParaRPr>
          </a:p>
          <a:p>
            <a:pPr algn="l">
              <a:buFont typeface="Arial" panose="020B0604020202020204" pitchFamily="34" charset="0"/>
              <a:buChar char="•"/>
            </a:pPr>
            <a:r>
              <a:rPr lang="en-US" sz="1600" b="0" i="0" dirty="0">
                <a:solidFill>
                  <a:srgbClr val="343434"/>
                </a:solidFill>
                <a:effectLst/>
              </a:rPr>
              <a:t>The location of groups where Splunk will look for AD groups in LDAP (referred to the Group Base DN)</a:t>
            </a:r>
            <a:endParaRPr lang="en-US" sz="1600" b="0" i="0" dirty="0">
              <a:solidFill>
                <a:srgbClr val="343434"/>
              </a:solidFill>
              <a:effectLst/>
            </a:endParaRPr>
          </a:p>
          <a:p>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5" name="Content Placeholder 4" descr="Text, letter&#10;&#10;Description automatically generated"/>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295923" y="203074"/>
            <a:ext cx="8872057" cy="65387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Integrate Splunk with LDAP</a:t>
            </a:r>
            <a:endParaRPr lang="en-US" dirty="0"/>
          </a:p>
        </p:txBody>
      </p:sp>
      <p:sp>
        <p:nvSpPr>
          <p:cNvPr id="3" name="Content Placeholder 2"/>
          <p:cNvSpPr>
            <a:spLocks noGrp="1"/>
          </p:cNvSpPr>
          <p:nvPr>
            <p:ph idx="1"/>
          </p:nvPr>
        </p:nvSpPr>
        <p:spPr/>
        <p:txBody>
          <a:bodyPr/>
          <a:lstStyle/>
          <a:p>
            <a:r>
              <a:rPr lang="en-US" dirty="0"/>
              <a:t>Via the Splunk Web </a:t>
            </a:r>
            <a:endParaRPr lang="en-US" dirty="0"/>
          </a:p>
          <a:p>
            <a:pPr marL="0" indent="0">
              <a:buNone/>
            </a:pPr>
            <a:endParaRPr lang="en-US" dirty="0"/>
          </a:p>
          <a:p>
            <a:pPr marL="457200" indent="-457200">
              <a:buAutoNum type="arabicPeriod"/>
            </a:pPr>
            <a:r>
              <a:rPr lang="en-US" dirty="0"/>
              <a:t>Create an LDAP Strategy</a:t>
            </a:r>
            <a:endParaRPr lang="en-US" dirty="0"/>
          </a:p>
          <a:p>
            <a:pPr marL="457200" indent="-457200">
              <a:buAutoNum type="arabicPeriod"/>
            </a:pPr>
            <a:r>
              <a:rPr lang="en-US" dirty="0"/>
              <a:t>Map User Groups to a Splunk Role </a:t>
            </a:r>
            <a:endParaRPr lang="en-US" dirty="0"/>
          </a:p>
          <a:p>
            <a:pPr marL="0" indent="0">
              <a:buNone/>
            </a:pPr>
            <a:endParaRPr lang="en-US" dirty="0"/>
          </a:p>
          <a:p>
            <a:r>
              <a:rPr lang="en-US" dirty="0"/>
              <a:t>By creating </a:t>
            </a:r>
            <a:r>
              <a:rPr lang="en-US" dirty="0" err="1"/>
              <a:t>authentication.conf</a:t>
            </a:r>
            <a:r>
              <a:rPr lang="en-US" dirty="0"/>
              <a:t> file as part of an App </a:t>
            </a:r>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GB" dirty="0">
                <a:hlinkClick r:id="rId1"/>
              </a:rPr>
              <a:t>https://docs.splunk.com/Splexicon:Tsidxfile#:~:text=tsidx%20file,-noun&amp;text=A%20time%2Dseries%20index%20file,contents%20of%20an%20index%20bucket</a:t>
            </a:r>
            <a:r>
              <a:rPr lang="en-GB" dirty="0"/>
              <a:t>.</a:t>
            </a:r>
            <a:endParaRPr lang="en-GB" dirty="0"/>
          </a:p>
          <a:p>
            <a:endParaRPr lang="en-GB" dirty="0"/>
          </a:p>
          <a:p>
            <a:pPr algn="l"/>
            <a:r>
              <a:rPr lang="en-GB" b="0" i="0" dirty="0">
                <a:solidFill>
                  <a:srgbClr val="474444"/>
                </a:solidFill>
                <a:effectLst/>
                <a:latin typeface="proxima_nova"/>
              </a:rPr>
              <a:t>A time-series index file, also called an </a:t>
            </a:r>
            <a:r>
              <a:rPr lang="en-GB" b="1" i="0" u="none" strike="noStrike" dirty="0">
                <a:solidFill>
                  <a:srgbClr val="2A80B9"/>
                </a:solidFill>
                <a:effectLst/>
                <a:latin typeface="proxima_nova"/>
                <a:hlinkClick r:id="rId2" tooltip="Splexicon:Indexfiles"/>
              </a:rPr>
              <a:t>index file</a:t>
            </a:r>
            <a:r>
              <a:rPr lang="en-GB" b="0" i="0" dirty="0">
                <a:solidFill>
                  <a:srgbClr val="474444"/>
                </a:solidFill>
                <a:effectLst/>
                <a:latin typeface="proxima_nova"/>
              </a:rPr>
              <a:t>. A </a:t>
            </a:r>
            <a:r>
              <a:rPr lang="en-GB" b="0" i="0" dirty="0" err="1">
                <a:solidFill>
                  <a:srgbClr val="474444"/>
                </a:solidFill>
                <a:effectLst/>
                <a:latin typeface="proxima_nova"/>
              </a:rPr>
              <a:t>tsidx</a:t>
            </a:r>
            <a:r>
              <a:rPr lang="en-GB" b="0" i="0" dirty="0">
                <a:solidFill>
                  <a:srgbClr val="474444"/>
                </a:solidFill>
                <a:effectLst/>
                <a:latin typeface="proxima_nova"/>
              </a:rPr>
              <a:t> file associates each unique keyword in your data with location references to </a:t>
            </a:r>
            <a:r>
              <a:rPr lang="en-GB" b="1" i="0" u="none" strike="noStrike" dirty="0">
                <a:solidFill>
                  <a:srgbClr val="2A80B9"/>
                </a:solidFill>
                <a:effectLst/>
                <a:latin typeface="proxima_nova"/>
                <a:hlinkClick r:id="rId3" tooltip="Splexicon:Event"/>
              </a:rPr>
              <a:t>events</a:t>
            </a:r>
            <a:r>
              <a:rPr lang="en-GB" b="0" i="0" dirty="0">
                <a:solidFill>
                  <a:srgbClr val="474444"/>
                </a:solidFill>
                <a:effectLst/>
                <a:latin typeface="proxima_nova"/>
              </a:rPr>
              <a:t>, which are stored in a companion </a:t>
            </a:r>
            <a:r>
              <a:rPr lang="en-GB" b="1" i="0" u="none" strike="noStrike" dirty="0">
                <a:solidFill>
                  <a:srgbClr val="2A80B9"/>
                </a:solidFill>
                <a:effectLst/>
                <a:latin typeface="proxima_nova"/>
                <a:hlinkClick r:id="rId4" tooltip="Splexicon:Rawdatafile"/>
              </a:rPr>
              <a:t>rawdata file</a:t>
            </a:r>
            <a:r>
              <a:rPr lang="en-GB" b="0" i="0" dirty="0">
                <a:solidFill>
                  <a:srgbClr val="474444"/>
                </a:solidFill>
                <a:effectLst/>
                <a:latin typeface="proxima_nova"/>
              </a:rPr>
              <a:t>. Together, the </a:t>
            </a:r>
            <a:r>
              <a:rPr lang="en-GB" b="0" i="0" dirty="0" err="1">
                <a:solidFill>
                  <a:srgbClr val="474444"/>
                </a:solidFill>
                <a:effectLst/>
                <a:latin typeface="proxima_nova"/>
              </a:rPr>
              <a:t>rawdata</a:t>
            </a:r>
            <a:r>
              <a:rPr lang="en-GB" b="0" i="0" dirty="0">
                <a:solidFill>
                  <a:srgbClr val="474444"/>
                </a:solidFill>
                <a:effectLst/>
                <a:latin typeface="proxima_nova"/>
              </a:rPr>
              <a:t> file and its related </a:t>
            </a:r>
            <a:r>
              <a:rPr lang="en-GB" b="0" i="0" dirty="0" err="1">
                <a:solidFill>
                  <a:srgbClr val="474444"/>
                </a:solidFill>
                <a:effectLst/>
                <a:latin typeface="proxima_nova"/>
              </a:rPr>
              <a:t>tsidx</a:t>
            </a:r>
            <a:r>
              <a:rPr lang="en-GB" b="0" i="0" dirty="0">
                <a:solidFill>
                  <a:srgbClr val="474444"/>
                </a:solidFill>
                <a:effectLst/>
                <a:latin typeface="proxima_nova"/>
              </a:rPr>
              <a:t> files make up the contents of an index </a:t>
            </a:r>
            <a:r>
              <a:rPr lang="en-GB" b="1" i="0" u="none" strike="noStrike" dirty="0">
                <a:solidFill>
                  <a:srgbClr val="2A80B9"/>
                </a:solidFill>
                <a:effectLst/>
                <a:latin typeface="proxima_nova"/>
                <a:hlinkClick r:id="rId5" tooltip="Splexicon:Bucket"/>
              </a:rPr>
              <a:t>bucket</a:t>
            </a:r>
            <a:r>
              <a:rPr lang="en-GB" b="0" i="0" dirty="0">
                <a:solidFill>
                  <a:srgbClr val="474444"/>
                </a:solidFill>
                <a:effectLst/>
                <a:latin typeface="proxima_nova"/>
              </a:rPr>
              <a:t>.</a:t>
            </a:r>
            <a:endParaRPr lang="en-GB" b="0" i="0" dirty="0">
              <a:solidFill>
                <a:srgbClr val="474444"/>
              </a:solidFill>
              <a:effectLst/>
              <a:latin typeface="proxima_nova"/>
            </a:endParaRPr>
          </a:p>
          <a:p>
            <a:br>
              <a:rPr lang="en-GB" dirty="0"/>
            </a:br>
            <a:r>
              <a:rPr lang="en-GB" dirty="0"/>
              <a:t>demo to show </a:t>
            </a:r>
            <a:endParaRPr lang="en-GB" dirty="0"/>
          </a:p>
          <a:p>
            <a:r>
              <a:rPr lang="en-GB" dirty="0">
                <a:effectLst/>
                <a:latin typeface="Helvetica Neue" panose="02000503000000020004" pitchFamily="2" charset="0"/>
              </a:rPr>
              <a:t>Adding an index ( demo ) via the web, as well as via CLI </a:t>
            </a:r>
            <a:endParaRPr lang="en-GB" dirty="0">
              <a:effectLst/>
              <a:latin typeface="Helvetica Neue" panose="02000503000000020004" pitchFamily="2" charset="0"/>
            </a:endParaRP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Then add data for illustration purposes </a:t>
            </a:r>
            <a:endParaRPr lang="en-GB" dirty="0">
              <a:effectLst/>
              <a:latin typeface="Helvetica Neue" panose="02000503000000020004" pitchFamily="2" charset="0"/>
            </a:endParaRP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Manage indexes via the web ( illustration and explanation ) </a:t>
            </a:r>
            <a:endParaRPr lang="en-GB" dirty="0">
              <a:effectLst/>
              <a:latin typeface="Helvetica Neue" panose="02000503000000020004" pitchFamily="2" charset="0"/>
            </a:endParaRP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Explanation of the </a:t>
            </a:r>
            <a:r>
              <a:rPr lang="en-GB" dirty="0" err="1">
                <a:effectLst/>
                <a:latin typeface="Helvetica Neue" panose="02000503000000020004" pitchFamily="2" charset="0"/>
              </a:rPr>
              <a:t>indexes.conf</a:t>
            </a:r>
            <a:r>
              <a:rPr lang="en-GB" dirty="0">
                <a:effectLst/>
                <a:latin typeface="Helvetica Neue" panose="02000503000000020004" pitchFamily="2" charset="0"/>
              </a:rPr>
              <a:t> file </a:t>
            </a:r>
            <a:endParaRPr lang="en-GB" dirty="0">
              <a:effectLst/>
              <a:latin typeface="Helvetica Neue" panose="02000503000000020004" pitchFamily="2" charset="0"/>
            </a:endParaRPr>
          </a:p>
          <a:p>
            <a:endParaRPr lang="en-US" dirty="0"/>
          </a:p>
        </p:txBody>
      </p:sp>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Methodology </a:t>
            </a:r>
            <a:endParaRPr lang="en-US" dirty="0"/>
          </a:p>
        </p:txBody>
      </p:sp>
      <p:sp>
        <p:nvSpPr>
          <p:cNvPr id="3" name="Content Placeholder 2"/>
          <p:cNvSpPr>
            <a:spLocks noGrp="1"/>
          </p:cNvSpPr>
          <p:nvPr>
            <p:ph idx="1"/>
          </p:nvPr>
        </p:nvSpPr>
        <p:spPr/>
        <p:txBody>
          <a:bodyPr/>
          <a:lstStyle/>
          <a:p>
            <a:r>
              <a:rPr lang="en-US" dirty="0"/>
              <a:t>We can collect the data as input in many different ways </a:t>
            </a:r>
            <a:endParaRPr lang="en-US" dirty="0"/>
          </a:p>
          <a:p>
            <a:endParaRPr lang="en-US" dirty="0"/>
          </a:p>
          <a:p>
            <a:pPr marL="0" indent="0">
              <a:buNone/>
            </a:pPr>
            <a:r>
              <a:rPr lang="en-US" dirty="0"/>
              <a:t>1. Monitoring files and Directories </a:t>
            </a:r>
            <a:endParaRPr lang="en-US" dirty="0"/>
          </a:p>
          <a:p>
            <a:pPr marL="0" indent="0">
              <a:buNone/>
            </a:pPr>
            <a:r>
              <a:rPr lang="en-US" sz="1600" dirty="0">
                <a:solidFill>
                  <a:srgbClr val="FF0000"/>
                </a:solidFill>
              </a:rPr>
              <a:t>(this could be locally or remotely or uploading files directly to </a:t>
            </a:r>
            <a:r>
              <a:rPr lang="en-US" sz="1600" dirty="0" err="1">
                <a:solidFill>
                  <a:srgbClr val="FF0000"/>
                </a:solidFill>
              </a:rPr>
              <a:t>splunk</a:t>
            </a:r>
            <a:r>
              <a:rPr lang="en-US" sz="1600" dirty="0">
                <a:solidFill>
                  <a:srgbClr val="FF0000"/>
                </a:solidFill>
              </a:rPr>
              <a:t> via the web for data analysis)</a:t>
            </a:r>
            <a:endParaRPr lang="en-US" sz="1600" dirty="0">
              <a:solidFill>
                <a:srgbClr val="FF0000"/>
              </a:solidFill>
            </a:endParaRPr>
          </a:p>
          <a:p>
            <a:pPr marL="0" indent="0">
              <a:buNone/>
            </a:pPr>
            <a:r>
              <a:rPr lang="en-US" dirty="0"/>
              <a:t>2. Receive syslog Logs on a port ( TCP / UDP ) </a:t>
            </a:r>
            <a:r>
              <a:rPr lang="en-US" sz="1600" dirty="0">
                <a:solidFill>
                  <a:srgbClr val="FF0000"/>
                </a:solidFill>
              </a:rPr>
              <a:t>sending syslog logs from a firewall to </a:t>
            </a:r>
            <a:r>
              <a:rPr lang="en-US" sz="1600" dirty="0" err="1">
                <a:solidFill>
                  <a:srgbClr val="FF0000"/>
                </a:solidFill>
              </a:rPr>
              <a:t>splunk</a:t>
            </a:r>
            <a:r>
              <a:rPr lang="en-US" sz="1600" dirty="0">
                <a:solidFill>
                  <a:srgbClr val="FF0000"/>
                </a:solidFill>
              </a:rPr>
              <a:t> UFs </a:t>
            </a:r>
            <a:endParaRPr lang="en-US" sz="1600" dirty="0">
              <a:solidFill>
                <a:srgbClr val="FF0000"/>
              </a:solidFill>
            </a:endParaRPr>
          </a:p>
          <a:p>
            <a:pPr marL="0" indent="0">
              <a:buNone/>
            </a:pPr>
            <a:r>
              <a:rPr lang="en-US" dirty="0"/>
              <a:t>3. Script Execution ( Modular Inputs)</a:t>
            </a:r>
            <a:endParaRPr lang="en-US" dirty="0"/>
          </a:p>
          <a:p>
            <a:pPr marL="0" indent="0">
              <a:buNone/>
            </a:pPr>
            <a:r>
              <a:rPr lang="en-US" dirty="0"/>
              <a:t>4. Windows Logs </a:t>
            </a:r>
            <a:r>
              <a:rPr lang="en-US" sz="1600" dirty="0">
                <a:solidFill>
                  <a:srgbClr val="FF0000"/>
                </a:solidFill>
              </a:rPr>
              <a:t>( win event Security, Registry, DNS, Active Directory, </a:t>
            </a:r>
            <a:r>
              <a:rPr lang="en-US" sz="1600" dirty="0" err="1">
                <a:solidFill>
                  <a:srgbClr val="FF0000"/>
                </a:solidFill>
              </a:rPr>
              <a:t>perfmon</a:t>
            </a:r>
            <a:r>
              <a:rPr lang="en-US" sz="1600" dirty="0">
                <a:solidFill>
                  <a:srgbClr val="FF0000"/>
                </a:solidFill>
              </a:rPr>
              <a:t> </a:t>
            </a:r>
            <a:r>
              <a:rPr lang="en-US" sz="1600" dirty="0" err="1">
                <a:solidFill>
                  <a:srgbClr val="FF0000"/>
                </a:solidFill>
              </a:rPr>
              <a:t>etc</a:t>
            </a:r>
            <a:r>
              <a:rPr lang="en-US" sz="1600" dirty="0">
                <a:solidFill>
                  <a:srgbClr val="FF0000"/>
                </a:solidFill>
              </a:rPr>
              <a:t> ) </a:t>
            </a:r>
            <a:endParaRPr lang="en-US" sz="1600" dirty="0">
              <a:solidFill>
                <a:srgbClr val="FF0000"/>
              </a:solidFill>
            </a:endParaRPr>
          </a:p>
          <a:p>
            <a:pPr marL="0" indent="0">
              <a:buNone/>
            </a:pPr>
            <a:r>
              <a:rPr lang="en-US" dirty="0"/>
              <a:t>5. HTTP Event Collector </a:t>
            </a:r>
            <a:r>
              <a:rPr lang="en-US" sz="1600" dirty="0">
                <a:solidFill>
                  <a:srgbClr val="FF0000"/>
                </a:solidFill>
              </a:rPr>
              <a:t>(send data over HTTP/HTTPS requests) </a:t>
            </a:r>
            <a:endParaRPr lang="en-US" sz="1600" dirty="0">
              <a:solidFill>
                <a:srgbClr val="FF0000"/>
              </a:solidFill>
            </a:endParaRPr>
          </a:p>
          <a:p>
            <a:pPr marL="457200" indent="-457200">
              <a:buFont typeface="+mj-lt"/>
              <a:buAutoNum type="arabicPeriod"/>
            </a:pPr>
            <a:endParaRPr lang="en-US" dirty="0"/>
          </a:p>
          <a:p>
            <a:pPr marL="0" indent="0">
              <a:buNone/>
            </a:pPr>
            <a:r>
              <a:rPr lang="en-US" dirty="0"/>
              <a:t>Preferred method to configure the above is by directly editing the </a:t>
            </a:r>
            <a:r>
              <a:rPr lang="en-US" dirty="0" err="1"/>
              <a:t>inputs.conf</a:t>
            </a:r>
            <a:r>
              <a:rPr lang="en-US" dirty="0"/>
              <a:t> file </a:t>
            </a:r>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Architecture ? </a:t>
            </a:r>
            <a:endParaRPr lang="en-US" dirty="0"/>
          </a:p>
        </p:txBody>
      </p:sp>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5128"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8663" y="1884735"/>
            <a:ext cx="4820399" cy="32739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702823" y="3911041"/>
            <a:ext cx="6531234" cy="646331"/>
          </a:xfrm>
          <a:prstGeom prst="rect">
            <a:avLst/>
          </a:prstGeom>
          <a:noFill/>
        </p:spPr>
        <p:txBody>
          <a:bodyPr wrap="square">
            <a:spAutoFit/>
          </a:bodyPr>
          <a:lstStyle/>
          <a:p>
            <a:r>
              <a:rPr lang="en-US" sz="1200" b="1" dirty="0">
                <a:solidFill>
                  <a:srgbClr val="FF0000"/>
                </a:solidFill>
                <a:effectLst/>
              </a:rPr>
              <a:t>Data Input – Splunk ingests the raw data stream from any device breaks it into 64K blocks, and adds metadata keys, including hostname, source, character encoding, and the index the data should be stored in</a:t>
            </a:r>
            <a:endParaRPr lang="en-US" sz="1200" b="1" dirty="0">
              <a:solidFill>
                <a:srgbClr val="FF0000"/>
              </a:solidFill>
            </a:endParaRPr>
          </a:p>
        </p:txBody>
      </p:sp>
      <p:sp>
        <p:nvSpPr>
          <p:cNvPr id="8" name="TextBox 7"/>
          <p:cNvSpPr txBox="1"/>
          <p:nvPr/>
        </p:nvSpPr>
        <p:spPr>
          <a:xfrm>
            <a:off x="4702823" y="3223236"/>
            <a:ext cx="6152146" cy="461665"/>
          </a:xfrm>
          <a:prstGeom prst="rect">
            <a:avLst/>
          </a:prstGeom>
          <a:noFill/>
        </p:spPr>
        <p:txBody>
          <a:bodyPr wrap="square">
            <a:spAutoFit/>
          </a:bodyPr>
          <a:lstStyle/>
          <a:p>
            <a:r>
              <a:rPr lang="en-US" sz="1200" b="1" dirty="0">
                <a:solidFill>
                  <a:srgbClr val="FF0000"/>
                </a:solidFill>
                <a:effectLst/>
              </a:rPr>
              <a:t>Data parsing and storage – Splunk parses log data, by breaking it into lines, identifying timestamps, creating individual events and annotating them with metadata keys</a:t>
            </a:r>
            <a:endParaRPr lang="en-US" sz="1200" b="1" dirty="0">
              <a:solidFill>
                <a:srgbClr val="FF0000"/>
              </a:solidFill>
            </a:endParaRPr>
          </a:p>
        </p:txBody>
      </p:sp>
      <p:sp>
        <p:nvSpPr>
          <p:cNvPr id="10" name="TextBox 9"/>
          <p:cNvSpPr txBox="1"/>
          <p:nvPr/>
        </p:nvSpPr>
        <p:spPr>
          <a:xfrm>
            <a:off x="4608668" y="2461476"/>
            <a:ext cx="6497052" cy="646331"/>
          </a:xfrm>
          <a:prstGeom prst="rect">
            <a:avLst/>
          </a:prstGeom>
          <a:noFill/>
        </p:spPr>
        <p:txBody>
          <a:bodyPr wrap="square">
            <a:spAutoFit/>
          </a:bodyPr>
          <a:lstStyle/>
          <a:p>
            <a:r>
              <a:rPr lang="en-US" sz="1200" b="1" dirty="0">
                <a:solidFill>
                  <a:srgbClr val="FF0000"/>
                </a:solidFill>
              </a:rPr>
              <a:t>The search head provides the UI to users so they can use it to interact with Splunk. It allows users to search and query Splunk data, and interfaces with indexers to gain access to the specific data they request.</a:t>
            </a:r>
            <a:endParaRPr lang="en-US" sz="1200" b="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Pipeline</a:t>
            </a:r>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7" name="Content Placeholder 6" descr="A picture containing chart&#10;&#10;Description automatically generated"/>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0" y="65657"/>
            <a:ext cx="10877550" cy="8047169"/>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MetaData</a:t>
            </a:r>
            <a:r>
              <a:rPr lang="en-US" dirty="0"/>
              <a:t> Fields </a:t>
            </a:r>
            <a:endParaRPr lang="en-US" dirty="0"/>
          </a:p>
        </p:txBody>
      </p:sp>
      <p:sp>
        <p:nvSpPr>
          <p:cNvPr id="3" name="Content Placeholder 2"/>
          <p:cNvSpPr>
            <a:spLocks noGrp="1"/>
          </p:cNvSpPr>
          <p:nvPr>
            <p:ph idx="1"/>
          </p:nvPr>
        </p:nvSpPr>
        <p:spPr/>
        <p:txBody>
          <a:bodyPr/>
          <a:lstStyle/>
          <a:p>
            <a:r>
              <a:rPr lang="en-US" sz="1600" dirty="0"/>
              <a:t>As Splunk indexes Data, it adds to it some fields automatically and become part of the data</a:t>
            </a:r>
            <a:endParaRPr lang="en-US" sz="1600" dirty="0"/>
          </a:p>
          <a:p>
            <a:r>
              <a:rPr lang="en-US" sz="1600" dirty="0"/>
              <a:t>We call these fields as “default fields”</a:t>
            </a:r>
            <a:endParaRPr lang="en-US" sz="1600" dirty="0"/>
          </a:p>
          <a:p>
            <a:r>
              <a:rPr lang="en-US" sz="1600" dirty="0"/>
              <a:t>Think of these metadata fields as a way so Splunk can categorize them properly as part of the data ingestion and then search this data at a later stage</a:t>
            </a:r>
            <a:endParaRPr lang="en-US" sz="1600" dirty="0"/>
          </a:p>
          <a:p>
            <a:r>
              <a:rPr lang="en-US" sz="1600" dirty="0"/>
              <a:t>Some of the most important default fields are: </a:t>
            </a:r>
            <a:endParaRPr lang="en-US" sz="1600" dirty="0"/>
          </a:p>
          <a:p>
            <a:pPr marL="457200" indent="-457200">
              <a:buFont typeface="+mj-lt"/>
              <a:buAutoNum type="arabicPeriod"/>
            </a:pPr>
            <a:r>
              <a:rPr lang="en-US" sz="1600" dirty="0"/>
              <a:t>Host    -----</a:t>
            </a:r>
            <a:r>
              <a:rPr lang="en-US" sz="1600" dirty="0">
                <a:sym typeface="Wingdings" panose="05000000000000000000" pitchFamily="2" charset="2"/>
              </a:rPr>
              <a:t> </a:t>
            </a:r>
            <a:r>
              <a:rPr lang="en-US" sz="1400" dirty="0">
                <a:solidFill>
                  <a:srgbClr val="FF0000"/>
                </a:solidFill>
                <a:sym typeface="Wingdings" panose="05000000000000000000" pitchFamily="2" charset="2"/>
              </a:rPr>
              <a:t>the hostname of the machine sending this data as part of the data input ( like a Universal Forwarder ) </a:t>
            </a:r>
            <a:endParaRPr lang="en-US" sz="1400" dirty="0">
              <a:solidFill>
                <a:srgbClr val="FF0000"/>
              </a:solidFill>
            </a:endParaRPr>
          </a:p>
          <a:p>
            <a:pPr marL="457200" indent="-457200">
              <a:buFont typeface="+mj-lt"/>
              <a:buAutoNum type="arabicPeriod"/>
            </a:pPr>
            <a:r>
              <a:rPr lang="en-US" sz="1600" dirty="0"/>
              <a:t>Source -----</a:t>
            </a:r>
            <a:r>
              <a:rPr lang="en-US" sz="1600" dirty="0">
                <a:sym typeface="Wingdings" panose="05000000000000000000" pitchFamily="2" charset="2"/>
              </a:rPr>
              <a:t> </a:t>
            </a:r>
            <a:r>
              <a:rPr lang="en-US" sz="1400" dirty="0">
                <a:solidFill>
                  <a:srgbClr val="FF0000"/>
                </a:solidFill>
                <a:sym typeface="Wingdings" panose="05000000000000000000" pitchFamily="2" charset="2"/>
              </a:rPr>
              <a:t>the originating file name where this data is present when being monitored or the full path to this file or for data sent via syslog, it could be the protocol and the port </a:t>
            </a:r>
            <a:endParaRPr lang="en-US" sz="1400" dirty="0">
              <a:solidFill>
                <a:srgbClr val="FF0000"/>
              </a:solidFill>
            </a:endParaRPr>
          </a:p>
          <a:p>
            <a:pPr marL="457200" indent="-457200">
              <a:buFont typeface="+mj-lt"/>
              <a:buAutoNum type="arabicPeriod"/>
            </a:pPr>
            <a:r>
              <a:rPr lang="en-US" sz="1600" dirty="0"/>
              <a:t>Sourcetype -----</a:t>
            </a:r>
            <a:r>
              <a:rPr lang="en-US" sz="1600" dirty="0">
                <a:sym typeface="Wingdings" panose="05000000000000000000" pitchFamily="2" charset="2"/>
              </a:rPr>
              <a:t> </a:t>
            </a:r>
            <a:r>
              <a:rPr lang="en-US" sz="1400" dirty="0">
                <a:solidFill>
                  <a:srgbClr val="FF0000"/>
                </a:solidFill>
                <a:sym typeface="Wingdings" panose="05000000000000000000" pitchFamily="2" charset="2"/>
              </a:rPr>
              <a:t>is the way to categorize this data so Splunk can know how to format it ( a reference ) so it is important to assign the correct sourcetype</a:t>
            </a:r>
            <a:endParaRPr lang="en-US" sz="1400" dirty="0">
              <a:solidFill>
                <a:srgbClr val="FF0000"/>
              </a:solidFill>
            </a:endParaRPr>
          </a:p>
          <a:p>
            <a:pPr marL="457200" indent="-457200">
              <a:buFont typeface="+mj-lt"/>
              <a:buAutoNum type="arabicPeriod"/>
            </a:pPr>
            <a:r>
              <a:rPr lang="en-US" sz="1600" dirty="0"/>
              <a:t>Index -----</a:t>
            </a:r>
            <a:r>
              <a:rPr lang="en-US" sz="1600" dirty="0">
                <a:sym typeface="Wingdings" panose="05000000000000000000" pitchFamily="2" charset="2"/>
              </a:rPr>
              <a:t> </a:t>
            </a:r>
            <a:r>
              <a:rPr lang="en-US" sz="1400" dirty="0">
                <a:solidFill>
                  <a:srgbClr val="FF0000"/>
                </a:solidFill>
                <a:sym typeface="Wingdings" panose="05000000000000000000" pitchFamily="2" charset="2"/>
              </a:rPr>
              <a:t>where this data is destined for ( default “main” ) </a:t>
            </a:r>
            <a:endParaRPr lang="en-US" sz="1400" dirty="0">
              <a:solidFill>
                <a:srgbClr val="FF0000"/>
              </a:solidFill>
            </a:endParaRPr>
          </a:p>
          <a:p>
            <a:pPr marL="457200" indent="-457200">
              <a:buFont typeface="+mj-lt"/>
              <a:buAutoNum type="arabicPeriod"/>
            </a:pPr>
            <a:r>
              <a:rPr lang="en-US" sz="1600" dirty="0"/>
              <a:t>Timestamp -----</a:t>
            </a:r>
            <a:r>
              <a:rPr lang="en-US" sz="1600" dirty="0">
                <a:sym typeface="Wingdings" panose="05000000000000000000" pitchFamily="2" charset="2"/>
              </a:rPr>
              <a:t> </a:t>
            </a:r>
            <a:r>
              <a:rPr lang="en-US" sz="1400" dirty="0">
                <a:solidFill>
                  <a:srgbClr val="FF0000"/>
                </a:solidFill>
                <a:sym typeface="Wingdings" panose="05000000000000000000" pitchFamily="2" charset="2"/>
              </a:rPr>
              <a:t>assign a timestamp to the data being ingested, for more info please refer to</a:t>
            </a:r>
            <a:endParaRPr lang="en-US" sz="1400" dirty="0">
              <a:solidFill>
                <a:srgbClr val="FF0000"/>
              </a:solidFill>
              <a:sym typeface="Wingdings" panose="05000000000000000000" pitchFamily="2" charset="2"/>
            </a:endParaRPr>
          </a:p>
          <a:p>
            <a:pPr marL="0" indent="0">
              <a:buNone/>
            </a:pPr>
            <a:r>
              <a:rPr lang="en-US" sz="1200" dirty="0"/>
              <a:t>               https://docs.splunk.com/Documentation/Splunk/9.0.1/Data/HowSplunkextractstimestamps</a:t>
            </a:r>
            <a:endParaRPr lang="en-US" sz="1200" dirty="0"/>
          </a:p>
          <a:p>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Why Sourcetype matters?</a:t>
            </a:r>
            <a:endParaRPr lang="en-US" sz="3600" dirty="0"/>
          </a:p>
        </p:txBody>
      </p:sp>
      <p:sp>
        <p:nvSpPr>
          <p:cNvPr id="3" name="Content Placeholder 2"/>
          <p:cNvSpPr>
            <a:spLocks noGrp="1"/>
          </p:cNvSpPr>
          <p:nvPr>
            <p:ph idx="1"/>
          </p:nvPr>
        </p:nvSpPr>
        <p:spPr/>
        <p:txBody>
          <a:bodyPr/>
          <a:lstStyle/>
          <a:p>
            <a:r>
              <a:rPr lang="en-US" sz="1600" dirty="0"/>
              <a:t>Before data onboarding it is crucial to define a Sourcetype for the data to be ingested </a:t>
            </a:r>
            <a:endParaRPr lang="en-US" sz="1600" dirty="0"/>
          </a:p>
          <a:p>
            <a:r>
              <a:rPr lang="en-US" sz="1600" dirty="0"/>
              <a:t>Sourcetype controls how Splunk formats the data by applying appropriate set of controls to correctly parse the data into events and allocate timestamp </a:t>
            </a:r>
            <a:endParaRPr lang="en-US" sz="1600" dirty="0"/>
          </a:p>
          <a:p>
            <a:r>
              <a:rPr lang="en-US" sz="1600" dirty="0"/>
              <a:t>Splunk comes with a big set of Sourcetypes defined for many different data types, also you can rely on the different Apps / Add-Ons as they are also shipped with preconfigured Sourcetypes serving that data type within that app or Addon</a:t>
            </a:r>
            <a:endParaRPr lang="en-US" sz="1600" dirty="0"/>
          </a:p>
          <a:p>
            <a:r>
              <a:rPr lang="en-US" sz="1600" dirty="0"/>
              <a:t>If no Sourcetype is found for your specific data, then you can always create a new one </a:t>
            </a:r>
            <a:endParaRPr lang="en-US" sz="1600" dirty="0"/>
          </a:p>
          <a:p>
            <a:endParaRPr lang="en-US" dirty="0"/>
          </a:p>
          <a:p>
            <a:endParaRPr lang="en-US" dirty="0"/>
          </a:p>
          <a:p>
            <a:pPr marL="0" indent="0">
              <a:buNone/>
            </a:pPr>
            <a:r>
              <a:rPr lang="en-US" sz="1200" dirty="0"/>
              <a:t>For more info, please refer to </a:t>
            </a:r>
            <a:endParaRPr lang="en-US" sz="1200" dirty="0"/>
          </a:p>
          <a:p>
            <a:pPr marL="0" indent="0">
              <a:buNone/>
            </a:pPr>
            <a:r>
              <a:rPr lang="en-US" sz="1200" dirty="0"/>
              <a:t>https://docs.splunk.com/Documentation/Splunk/9.0.1/Data/Whysourcetypesmatter</a:t>
            </a:r>
            <a:endParaRPr lang="en-US" sz="1200" dirty="0"/>
          </a:p>
          <a:p>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Input for initial testing </a:t>
            </a:r>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6" name="Picture 5"/>
          <p:cNvPicPr>
            <a:picLocks noChangeAspect="1"/>
          </p:cNvPicPr>
          <p:nvPr/>
        </p:nvPicPr>
        <p:blipFill>
          <a:blip r:embed="rId1"/>
          <a:stretch>
            <a:fillRect/>
          </a:stretch>
        </p:blipFill>
        <p:spPr>
          <a:xfrm>
            <a:off x="502549" y="1602228"/>
            <a:ext cx="7326457" cy="513955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Deployment Topology </a:t>
            </a:r>
            <a:endParaRPr lang="en-US" dirty="0"/>
          </a:p>
        </p:txBody>
      </p:sp>
      <p:sp>
        <p:nvSpPr>
          <p:cNvPr id="3" name="Content Placeholder 2"/>
          <p:cNvSpPr>
            <a:spLocks noGrp="1"/>
          </p:cNvSpPr>
          <p:nvPr>
            <p:ph idx="1"/>
          </p:nvPr>
        </p:nvSpPr>
        <p:spPr/>
        <p:txBody>
          <a:bodyPr/>
          <a:lstStyle/>
          <a:p>
            <a:r>
              <a:rPr lang="en-US" dirty="0"/>
              <a:t>Edit </a:t>
            </a:r>
            <a:r>
              <a:rPr lang="en-US" dirty="0" err="1"/>
              <a:t>inputs.conf</a:t>
            </a:r>
            <a:r>
              <a:rPr lang="en-US" dirty="0"/>
              <a:t> </a:t>
            </a:r>
            <a:r>
              <a:rPr lang="en-US" dirty="0" err="1"/>
              <a:t>outputs.conf</a:t>
            </a:r>
            <a:r>
              <a:rPr lang="en-US" dirty="0"/>
              <a:t> and </a:t>
            </a:r>
            <a:r>
              <a:rPr lang="en-US" dirty="0" err="1"/>
              <a:t>props.conf</a:t>
            </a:r>
            <a:r>
              <a:rPr lang="en-US" dirty="0"/>
              <a:t> </a:t>
            </a:r>
            <a:endParaRPr lang="en-US" dirty="0"/>
          </a:p>
          <a:p>
            <a:r>
              <a:rPr lang="en-US" dirty="0"/>
              <a:t>Define event boundary</a:t>
            </a:r>
            <a:endParaRPr lang="en-US" dirty="0"/>
          </a:p>
          <a:p>
            <a:r>
              <a:rPr lang="en-US" dirty="0"/>
              <a:t>Caching / queue size</a:t>
            </a:r>
            <a:endParaRPr lang="en-US" dirty="0"/>
          </a:p>
          <a:p>
            <a:r>
              <a:rPr lang="en-US" dirty="0"/>
              <a:t>Indexer acknowledgment </a:t>
            </a:r>
            <a:endParaRPr lang="en-US" dirty="0"/>
          </a:p>
          <a:p>
            <a:r>
              <a:rPr lang="en-US" dirty="0"/>
              <a:t>Heavy forwarder cases like masking the data credit cards prior to indexing it!! </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controls on UFs </a:t>
            </a:r>
            <a:endParaRPr lang="en-US" dirty="0"/>
          </a:p>
        </p:txBody>
      </p:sp>
      <p:sp>
        <p:nvSpPr>
          <p:cNvPr id="3" name="Content Placeholder 2"/>
          <p:cNvSpPr>
            <a:spLocks noGrp="1"/>
          </p:cNvSpPr>
          <p:nvPr>
            <p:ph idx="1"/>
          </p:nvPr>
        </p:nvSpPr>
        <p:spPr/>
        <p:txBody>
          <a:bodyPr/>
          <a:lstStyle/>
          <a:p>
            <a:r>
              <a:rPr lang="en-US" dirty="0"/>
              <a:t>Define event boundary</a:t>
            </a:r>
            <a:endParaRPr lang="en-US" dirty="0"/>
          </a:p>
          <a:p>
            <a:r>
              <a:rPr lang="en-US" dirty="0"/>
              <a:t>Caching / queue size</a:t>
            </a:r>
            <a:endParaRPr lang="en-US" dirty="0"/>
          </a:p>
          <a:p>
            <a:r>
              <a:rPr lang="en-US" dirty="0"/>
              <a:t>Indexer acknowledgment </a:t>
            </a:r>
            <a:endParaRPr lang="en-US" dirty="0"/>
          </a:p>
          <a:p>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using a heavy forwarder? Use cases</a:t>
            </a:r>
            <a:endParaRPr lang="en-US" dirty="0"/>
          </a:p>
        </p:txBody>
      </p:sp>
      <p:sp>
        <p:nvSpPr>
          <p:cNvPr id="3" name="Content Placeholder 2"/>
          <p:cNvSpPr>
            <a:spLocks noGrp="1"/>
          </p:cNvSpPr>
          <p:nvPr>
            <p:ph idx="1"/>
          </p:nvPr>
        </p:nvSpPr>
        <p:spPr/>
        <p:txBody>
          <a:bodyPr/>
          <a:lstStyle/>
          <a:p>
            <a:r>
              <a:rPr lang="en-US" dirty="0"/>
              <a:t>Advanced level routing </a:t>
            </a:r>
            <a:endParaRPr lang="en-US" dirty="0"/>
          </a:p>
          <a:p>
            <a:r>
              <a:rPr lang="en-US" dirty="0"/>
              <a:t>Masking incoming data like credit cards</a:t>
            </a:r>
            <a:endParaRPr lang="en-US" dirty="0"/>
          </a:p>
          <a:p>
            <a:r>
              <a:rPr lang="en-US" dirty="0"/>
              <a:t>HEC, </a:t>
            </a:r>
            <a:r>
              <a:rPr lang="en-US" dirty="0" err="1"/>
              <a:t>Dbconnect</a:t>
            </a:r>
            <a:endParaRPr lang="en-US" dirty="0"/>
          </a:p>
          <a:p>
            <a:r>
              <a:rPr lang="en-US" dirty="0"/>
              <a:t>UI is needed ( </a:t>
            </a:r>
            <a:r>
              <a:rPr lang="en-US" dirty="0" err="1"/>
              <a:t>Ufs</a:t>
            </a:r>
            <a:r>
              <a:rPr lang="en-US" dirty="0"/>
              <a:t> don’t have it ) </a:t>
            </a:r>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server why the need? 		</a:t>
            </a:r>
            <a:endParaRPr lang="en-US" dirty="0"/>
          </a:p>
        </p:txBody>
      </p:sp>
      <p:sp>
        <p:nvSpPr>
          <p:cNvPr id="3" name="Content Placeholder 2"/>
          <p:cNvSpPr>
            <a:spLocks noGrp="1"/>
          </p:cNvSpPr>
          <p:nvPr>
            <p:ph idx="1"/>
          </p:nvPr>
        </p:nvSpPr>
        <p:spPr/>
        <p:txBody>
          <a:bodyPr>
            <a:normAutofit/>
          </a:bodyPr>
          <a:lstStyle/>
          <a:p>
            <a:r>
              <a:rPr lang="en-US" sz="1600" dirty="0"/>
              <a:t>How to manage large scale deployments? With hundreds of UFs ? </a:t>
            </a:r>
            <a:endParaRPr lang="en-US" sz="1600" dirty="0"/>
          </a:p>
          <a:p>
            <a:r>
              <a:rPr lang="en-US" sz="1600" dirty="0"/>
              <a:t>We use the deployment server ( as a central management tool )  to manage configurations and push them to the UFs/HFs which act as deployment clients</a:t>
            </a:r>
            <a:endParaRPr lang="en-US" sz="1600" dirty="0"/>
          </a:p>
          <a:p>
            <a:r>
              <a:rPr lang="en-US" sz="1600" dirty="0"/>
              <a:t>It is recommended to deploy the Deployment server on a dedicated Splunk Instance </a:t>
            </a:r>
            <a:endParaRPr lang="en-US" sz="1600" dirty="0"/>
          </a:p>
          <a:p>
            <a:r>
              <a:rPr lang="en-US" sz="1600" dirty="0"/>
              <a:t>Management port 8089 both directions </a:t>
            </a:r>
            <a:endParaRPr lang="en-US" sz="1600" dirty="0"/>
          </a:p>
          <a:p>
            <a:r>
              <a:rPr lang="en-US" sz="1600" dirty="0"/>
              <a:t>Deployment server pushes the configuration bundles like Apps /Add-Ons or custom configurations like </a:t>
            </a:r>
            <a:r>
              <a:rPr lang="en-US" sz="1600" dirty="0" err="1"/>
              <a:t>inputs.conf</a:t>
            </a:r>
            <a:r>
              <a:rPr lang="en-US" sz="1600" dirty="0"/>
              <a:t> / </a:t>
            </a:r>
            <a:r>
              <a:rPr lang="en-US" sz="1600" dirty="0" err="1"/>
              <a:t>props.conf</a:t>
            </a:r>
            <a:r>
              <a:rPr lang="en-US" sz="1600" dirty="0"/>
              <a:t> or </a:t>
            </a:r>
            <a:r>
              <a:rPr lang="en-US" sz="1600" dirty="0" err="1"/>
              <a:t>outputs.conf</a:t>
            </a:r>
            <a:r>
              <a:rPr lang="en-US" sz="1600" dirty="0"/>
              <a:t> to the deployment clients ( UFs/HFs ) </a:t>
            </a:r>
            <a:endParaRPr lang="en-US" sz="1600" dirty="0"/>
          </a:p>
          <a:p>
            <a:r>
              <a:rPr lang="en-US" sz="1600" dirty="0"/>
              <a:t>Configurations are pushed from the deployment server under </a:t>
            </a:r>
            <a:r>
              <a:rPr lang="en-US" sz="1600" dirty="0">
                <a:solidFill>
                  <a:srgbClr val="FF0000"/>
                </a:solidFill>
              </a:rPr>
              <a:t>SPLUNK_HOME/</a:t>
            </a:r>
            <a:r>
              <a:rPr lang="en-US" sz="1600" dirty="0" err="1">
                <a:solidFill>
                  <a:srgbClr val="FF0000"/>
                </a:solidFill>
              </a:rPr>
              <a:t>etc</a:t>
            </a:r>
            <a:r>
              <a:rPr lang="en-US" sz="1600" dirty="0">
                <a:solidFill>
                  <a:srgbClr val="FF0000"/>
                </a:solidFill>
              </a:rPr>
              <a:t>/deployment-apps </a:t>
            </a:r>
            <a:r>
              <a:rPr lang="en-US" sz="1600" dirty="0"/>
              <a:t>directory</a:t>
            </a:r>
            <a:endParaRPr lang="en-US" sz="1600" dirty="0"/>
          </a:p>
          <a:p>
            <a:r>
              <a:rPr lang="en-US" sz="1600" dirty="0"/>
              <a:t>Configurations are deployed to deployment clients ( UFs/HFs ) under </a:t>
            </a:r>
            <a:r>
              <a:rPr lang="en-US" sz="1600" dirty="0">
                <a:solidFill>
                  <a:srgbClr val="FF0000"/>
                </a:solidFill>
              </a:rPr>
              <a:t>SPLUNK_HOME/</a:t>
            </a:r>
            <a:r>
              <a:rPr lang="en-US" sz="1600" dirty="0" err="1">
                <a:solidFill>
                  <a:srgbClr val="FF0000"/>
                </a:solidFill>
              </a:rPr>
              <a:t>etc</a:t>
            </a:r>
            <a:r>
              <a:rPr lang="en-US" sz="1600" dirty="0">
                <a:solidFill>
                  <a:srgbClr val="FF0000"/>
                </a:solidFill>
              </a:rPr>
              <a:t>/apps </a:t>
            </a:r>
            <a:r>
              <a:rPr lang="en-US" sz="1600" dirty="0"/>
              <a:t>directory </a:t>
            </a:r>
            <a:endParaRPr lang="en-US" sz="1600" dirty="0"/>
          </a:p>
          <a:p>
            <a:r>
              <a:rPr lang="en-US" sz="1600" dirty="0"/>
              <a:t>Deployment clients poll at time intervals by phoning home back to the deployment server</a:t>
            </a:r>
            <a:endParaRPr lang="en-US" sz="1600"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Forward Management</a:t>
            </a:r>
            <a:endParaRPr lang="en-US" dirty="0"/>
          </a:p>
        </p:txBody>
      </p:sp>
      <p:sp>
        <p:nvSpPr>
          <p:cNvPr id="3" name="Content Placeholder 2"/>
          <p:cNvSpPr>
            <a:spLocks noGrp="1"/>
          </p:cNvSpPr>
          <p:nvPr>
            <p:ph idx="1"/>
          </p:nvPr>
        </p:nvSpPr>
        <p:spPr/>
        <p:txBody>
          <a:bodyPr/>
          <a:lstStyle/>
          <a:p>
            <a:r>
              <a:rPr lang="en-US" dirty="0"/>
              <a:t>Add Apps under SPLUNK_HOME/</a:t>
            </a:r>
            <a:r>
              <a:rPr lang="en-US" dirty="0" err="1"/>
              <a:t>etc</a:t>
            </a:r>
            <a:r>
              <a:rPr lang="en-US" dirty="0"/>
              <a:t>/deployment-apps</a:t>
            </a:r>
            <a:endParaRPr lang="en-US" dirty="0"/>
          </a:p>
          <a:p>
            <a:r>
              <a:rPr lang="en-US" dirty="0"/>
              <a:t>Deploy the </a:t>
            </a:r>
            <a:r>
              <a:rPr lang="en-US" dirty="0" err="1"/>
              <a:t>deploymenclient.conf</a:t>
            </a:r>
            <a:r>
              <a:rPr lang="en-US" dirty="0"/>
              <a:t> to the UFs/HFs to phone home back </a:t>
            </a:r>
            <a:endParaRPr lang="en-US" dirty="0"/>
          </a:p>
          <a:p>
            <a:pPr marL="0" indent="0">
              <a:buNone/>
            </a:pPr>
            <a:r>
              <a:rPr lang="en-US" dirty="0"/>
              <a:t>To the deployment server</a:t>
            </a:r>
            <a:endParaRPr lang="en-US" dirty="0"/>
          </a:p>
          <a:p>
            <a:r>
              <a:rPr lang="en-US" dirty="0"/>
              <a:t>Under the Forwarder Management, create server classes to map</a:t>
            </a:r>
            <a:endParaRPr lang="en-US" dirty="0"/>
          </a:p>
          <a:p>
            <a:pPr marL="0" indent="0">
              <a:buNone/>
            </a:pPr>
            <a:r>
              <a:rPr lang="en-US" dirty="0"/>
              <a:t>Apps to deployment Clients ( UFs/HFs)</a:t>
            </a:r>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8" name="Picture 7"/>
          <p:cNvPicPr>
            <a:picLocks noChangeAspect="1"/>
          </p:cNvPicPr>
          <p:nvPr/>
        </p:nvPicPr>
        <p:blipFill>
          <a:blip r:embed="rId1"/>
          <a:stretch>
            <a:fillRect/>
          </a:stretch>
        </p:blipFill>
        <p:spPr>
          <a:xfrm>
            <a:off x="6493537" y="3607088"/>
            <a:ext cx="5217641" cy="22450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Onboarding</a:t>
            </a:r>
            <a:endParaRPr lang="en-US" dirty="0"/>
          </a:p>
        </p:txBody>
      </p:sp>
      <p:sp>
        <p:nvSpPr>
          <p:cNvPr id="3" name="Content Placeholder 2"/>
          <p:cNvSpPr>
            <a:spLocks noGrp="1"/>
          </p:cNvSpPr>
          <p:nvPr>
            <p:ph idx="1"/>
          </p:nvPr>
        </p:nvSpPr>
        <p:spPr/>
        <p:txBody>
          <a:bodyPr/>
          <a:lstStyle/>
          <a:p>
            <a:r>
              <a:rPr lang="en-US" dirty="0"/>
              <a:t>Discuss with the customer upfront about the data to be ingested </a:t>
            </a:r>
            <a:endParaRPr lang="en-US" dirty="0"/>
          </a:p>
          <a:p>
            <a:r>
              <a:rPr lang="en-US" dirty="0"/>
              <a:t>Prepare a test environment to test your input </a:t>
            </a:r>
            <a:endParaRPr lang="en-US" dirty="0"/>
          </a:p>
          <a:p>
            <a:r>
              <a:rPr lang="en-US" dirty="0"/>
              <a:t>Make sure to get the metadata fields (default fields ) correctly from the beginning</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6" name="Picture 5"/>
          <p:cNvPicPr>
            <a:picLocks noChangeAspect="1"/>
          </p:cNvPicPr>
          <p:nvPr/>
        </p:nvPicPr>
        <p:blipFill>
          <a:blip r:embed="rId1"/>
          <a:stretch>
            <a:fillRect/>
          </a:stretch>
        </p:blipFill>
        <p:spPr>
          <a:xfrm>
            <a:off x="4159641" y="3495412"/>
            <a:ext cx="6655218" cy="29534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7" name="Picture 6"/>
          <p:cNvPicPr>
            <a:picLocks noChangeAspect="1"/>
          </p:cNvPicPr>
          <p:nvPr/>
        </p:nvPicPr>
        <p:blipFill>
          <a:blip r:embed="rId1"/>
          <a:stretch>
            <a:fillRect/>
          </a:stretch>
        </p:blipFill>
        <p:spPr>
          <a:xfrm>
            <a:off x="2164977" y="1119468"/>
            <a:ext cx="7396816" cy="46190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you onboard the Data</a:t>
            </a:r>
            <a:endParaRPr lang="en-US" dirty="0"/>
          </a:p>
        </p:txBody>
      </p:sp>
      <p:sp>
        <p:nvSpPr>
          <p:cNvPr id="3" name="Content Placeholder 2"/>
          <p:cNvSpPr>
            <a:spLocks noGrp="1"/>
          </p:cNvSpPr>
          <p:nvPr>
            <p:ph idx="1"/>
          </p:nvPr>
        </p:nvSpPr>
        <p:spPr/>
        <p:txBody>
          <a:bodyPr/>
          <a:lstStyle/>
          <a:p>
            <a:r>
              <a:rPr lang="en-US" dirty="0"/>
              <a:t>Gather info about the data sources, where is this data and define data collection methodology</a:t>
            </a:r>
            <a:endParaRPr lang="en-US" dirty="0"/>
          </a:p>
          <a:p>
            <a:r>
              <a:rPr lang="en-US" dirty="0"/>
              <a:t>Get a data sample</a:t>
            </a:r>
            <a:endParaRPr lang="en-US" dirty="0"/>
          </a:p>
          <a:p>
            <a:r>
              <a:rPr lang="en-US" dirty="0"/>
              <a:t>Describe the data structure and discuss interesting fields </a:t>
            </a:r>
            <a:endParaRPr lang="en-US" dirty="0"/>
          </a:p>
          <a:p>
            <a:r>
              <a:rPr lang="en-US" dirty="0"/>
              <a:t>Check if a pre-existing app/Add-on for this data is available on </a:t>
            </a:r>
            <a:r>
              <a:rPr lang="en-US" dirty="0" err="1"/>
              <a:t>splunkbase</a:t>
            </a:r>
            <a:endParaRPr lang="en-US" dirty="0"/>
          </a:p>
          <a:p>
            <a:r>
              <a:rPr lang="en-US" dirty="0"/>
              <a:t>Use the Data previewer and use the props / transforms to get this data parsed correctly</a:t>
            </a:r>
            <a:endParaRPr lang="en-US" dirty="0"/>
          </a:p>
          <a:p>
            <a:pPr marL="0" indent="0">
              <a:buNone/>
            </a:pPr>
            <a:r>
              <a:rPr lang="en-US" dirty="0"/>
              <a:t>Timestamp, event boundary, field extractions … </a:t>
            </a:r>
            <a:r>
              <a:rPr lang="en-US" dirty="0" err="1"/>
              <a:t>etc</a:t>
            </a:r>
            <a:r>
              <a:rPr lang="en-US" dirty="0"/>
              <a:t> </a:t>
            </a:r>
            <a:endParaRPr lang="en-US" dirty="0"/>
          </a:p>
          <a:p>
            <a:r>
              <a:rPr lang="en-US" dirty="0"/>
              <a:t>Who can access what? </a:t>
            </a:r>
            <a:endParaRPr lang="en-US" dirty="0"/>
          </a:p>
          <a:p>
            <a:r>
              <a:rPr lang="en-US" dirty="0"/>
              <a:t>Define index and retention policy</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remember!	</a:t>
            </a:r>
            <a:endParaRPr lang="en-US" dirty="0"/>
          </a:p>
        </p:txBody>
      </p:sp>
      <p:sp>
        <p:nvSpPr>
          <p:cNvPr id="3" name="Content Placeholder 2"/>
          <p:cNvSpPr>
            <a:spLocks noGrp="1"/>
          </p:cNvSpPr>
          <p:nvPr>
            <p:ph idx="1"/>
          </p:nvPr>
        </p:nvSpPr>
        <p:spPr/>
        <p:txBody>
          <a:bodyPr>
            <a:normAutofit/>
          </a:bodyPr>
          <a:lstStyle/>
          <a:p>
            <a:r>
              <a:rPr lang="en-US" sz="1600" dirty="0"/>
              <a:t>Try to set the </a:t>
            </a:r>
            <a:r>
              <a:rPr lang="en-US" sz="1600" dirty="0" err="1"/>
              <a:t>sourcetype</a:t>
            </a:r>
            <a:r>
              <a:rPr lang="en-US" sz="1600" dirty="0"/>
              <a:t> at input phase</a:t>
            </a:r>
            <a:endParaRPr lang="en-US" sz="1600" dirty="0"/>
          </a:p>
          <a:p>
            <a:r>
              <a:rPr lang="en-US" sz="1600" dirty="0"/>
              <a:t>If the above is not possible, use </a:t>
            </a:r>
            <a:r>
              <a:rPr lang="en-US" sz="1600" dirty="0" err="1"/>
              <a:t>props.conf</a:t>
            </a:r>
            <a:r>
              <a:rPr lang="en-US" sz="1600" dirty="0"/>
              <a:t> to set the </a:t>
            </a:r>
            <a:r>
              <a:rPr lang="en-US" sz="1600" dirty="0" err="1"/>
              <a:t>sourcetype</a:t>
            </a:r>
            <a:r>
              <a:rPr lang="en-US" sz="1600" dirty="0"/>
              <a:t> using</a:t>
            </a:r>
            <a:endParaRPr lang="en-US" sz="1600" dirty="0"/>
          </a:p>
          <a:p>
            <a:pPr marL="0" indent="0">
              <a:buNone/>
            </a:pPr>
            <a:r>
              <a:rPr lang="en-US" sz="1600" dirty="0"/>
              <a:t>[source::&lt;PATH_TO_THE_SOURCE&gt;]</a:t>
            </a:r>
            <a:endParaRPr lang="en-US" sz="1600" dirty="0"/>
          </a:p>
          <a:p>
            <a:pPr marL="0" indent="0">
              <a:buNone/>
            </a:pPr>
            <a:r>
              <a:rPr lang="en-US" sz="1600" dirty="0" err="1"/>
              <a:t>Sourcetype</a:t>
            </a:r>
            <a:r>
              <a:rPr lang="en-US" sz="1600" dirty="0"/>
              <a:t> = value</a:t>
            </a:r>
            <a:endParaRPr lang="en-US" sz="1600" dirty="0"/>
          </a:p>
          <a:p>
            <a:pPr marL="0" indent="0">
              <a:buNone/>
            </a:pPr>
            <a:endParaRPr lang="en-US" sz="1600" dirty="0"/>
          </a:p>
          <a:p>
            <a:pPr marL="0" indent="0">
              <a:buNone/>
            </a:pPr>
            <a:r>
              <a:rPr lang="en-US" sz="1600" dirty="0"/>
              <a:t>[host::&lt;ORIGINATING_HOST&gt;]</a:t>
            </a:r>
            <a:endParaRPr lang="en-US" sz="1600" dirty="0"/>
          </a:p>
          <a:p>
            <a:pPr marL="0" indent="0">
              <a:buNone/>
            </a:pPr>
            <a:r>
              <a:rPr lang="en-US" sz="1600" dirty="0" err="1"/>
              <a:t>Sourcetype</a:t>
            </a:r>
            <a:r>
              <a:rPr lang="en-US" sz="1600" dirty="0"/>
              <a:t> = value</a:t>
            </a:r>
            <a:endParaRPr lang="en-US" sz="1600" dirty="0"/>
          </a:p>
          <a:p>
            <a:pPr marL="0" indent="0">
              <a:buNone/>
            </a:pPr>
            <a:endParaRPr lang="en-US" sz="1600" dirty="0"/>
          </a:p>
          <a:p>
            <a:r>
              <a:rPr lang="en-US" sz="1600" dirty="0"/>
              <a:t>If the </a:t>
            </a:r>
            <a:r>
              <a:rPr lang="en-US" sz="1600" dirty="0" err="1"/>
              <a:t>sourcetype</a:t>
            </a:r>
            <a:r>
              <a:rPr lang="en-US" sz="1600" dirty="0"/>
              <a:t> is set at the input phase, you cannot override it in </a:t>
            </a:r>
            <a:r>
              <a:rPr lang="en-US" sz="1600" dirty="0" err="1"/>
              <a:t>props.conf</a:t>
            </a:r>
            <a:r>
              <a:rPr lang="en-US" sz="1600" dirty="0"/>
              <a:t> </a:t>
            </a:r>
            <a:endParaRPr lang="en-US" sz="1600" dirty="0"/>
          </a:p>
          <a:p>
            <a:r>
              <a:rPr lang="en-US" sz="1600" dirty="0"/>
              <a:t>you can configure the Source type with additional controls to get the data right at parsing phase like</a:t>
            </a:r>
            <a:endParaRPr lang="en-US" sz="1600" dirty="0"/>
          </a:p>
          <a:p>
            <a:pPr marL="0" indent="0">
              <a:buNone/>
            </a:pPr>
            <a:r>
              <a:rPr lang="en-US" sz="1600" dirty="0"/>
              <a:t>Line breaking, timestamp extraction, raw data manipulation, fields extractions ..</a:t>
            </a:r>
            <a:r>
              <a:rPr lang="en-US" sz="1600" dirty="0" err="1"/>
              <a:t>etc</a:t>
            </a:r>
            <a:r>
              <a:rPr lang="en-US" sz="1600" dirty="0"/>
              <a:t> </a:t>
            </a:r>
            <a:endParaRPr lang="en-US" sz="1600"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Parsing phase controls in </a:t>
            </a:r>
            <a:r>
              <a:rPr lang="en-US" sz="3600" dirty="0" err="1"/>
              <a:t>props.conf</a:t>
            </a:r>
            <a:endParaRPr lang="en-US" sz="3600" dirty="0"/>
          </a:p>
        </p:txBody>
      </p:sp>
      <p:sp>
        <p:nvSpPr>
          <p:cNvPr id="3" name="Content Placeholder 2"/>
          <p:cNvSpPr>
            <a:spLocks noGrp="1"/>
          </p:cNvSpPr>
          <p:nvPr>
            <p:ph idx="1"/>
          </p:nvPr>
        </p:nvSpPr>
        <p:spPr/>
        <p:txBody>
          <a:bodyPr/>
          <a:lstStyle/>
          <a:p>
            <a:r>
              <a:rPr lang="en-US" dirty="0"/>
              <a:t>SHOULD_LINEMERGE </a:t>
            </a:r>
            <a:endParaRPr lang="en-US" dirty="0"/>
          </a:p>
          <a:p>
            <a:r>
              <a:rPr lang="en-US" dirty="0"/>
              <a:t>LINE_BREAKER </a:t>
            </a:r>
            <a:endParaRPr lang="en-US" dirty="0"/>
          </a:p>
          <a:p>
            <a:r>
              <a:rPr lang="en-US" dirty="0"/>
              <a:t>TIME_PREFIX</a:t>
            </a:r>
            <a:endParaRPr lang="en-US" dirty="0"/>
          </a:p>
          <a:p>
            <a:r>
              <a:rPr lang="en-US" dirty="0"/>
              <a:t>MAX_TIMESTAMP_LOOKAEHAD</a:t>
            </a:r>
            <a:endParaRPr lang="en-US" dirty="0"/>
          </a:p>
          <a:p>
            <a:r>
              <a:rPr lang="en-US" dirty="0"/>
              <a:t>TIME_FORMAT</a:t>
            </a:r>
            <a:endParaRPr lang="en-US" dirty="0"/>
          </a:p>
          <a:p>
            <a:r>
              <a:rPr lang="en-US" dirty="0">
                <a:effectLst/>
              </a:rPr>
              <a:t>TRUNCATE</a:t>
            </a:r>
            <a:endParaRPr lang="en-US" dirty="0"/>
          </a:p>
          <a:p>
            <a:r>
              <a:rPr lang="en-US" dirty="0">
                <a:effectLst/>
              </a:rPr>
              <a:t>TZ </a:t>
            </a:r>
            <a:endParaRPr lang="en-US" dirty="0">
              <a:effectLst/>
            </a:endParaRPr>
          </a:p>
          <a:p>
            <a:r>
              <a:rPr lang="en-US" dirty="0"/>
              <a:t>EVENT_BREAKER </a:t>
            </a:r>
            <a:r>
              <a:rPr lang="en-US" dirty="0">
                <a:sym typeface="Wingdings" panose="05000000000000000000" pitchFamily="2" charset="2"/>
              </a:rPr>
              <a:t> only on UF for event boundaries </a:t>
            </a:r>
            <a:endParaRPr lang="en-US" dirty="0">
              <a:sym typeface="Wingdings" panose="05000000000000000000" pitchFamily="2" charset="2"/>
            </a:endParaRPr>
          </a:p>
          <a:p>
            <a:r>
              <a:rPr lang="en-US" dirty="0">
                <a:sym typeface="Wingdings" panose="05000000000000000000" pitchFamily="2" charset="2"/>
              </a:rPr>
              <a:t>EVENT_BREAKER_ENABLE  only on UF for activating event boundaries control above </a:t>
            </a:r>
            <a:endParaRPr lang="en-US" dirty="0"/>
          </a:p>
          <a:p>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t>Props.conf</a:t>
            </a:r>
            <a:r>
              <a:rPr lang="en-US" sz="3600" dirty="0"/>
              <a:t> Example</a:t>
            </a:r>
            <a:endParaRPr lang="en-US" sz="3600" dirty="0"/>
          </a:p>
        </p:txBody>
      </p:sp>
      <p:sp>
        <p:nvSpPr>
          <p:cNvPr id="3" name="Content Placeholder 2"/>
          <p:cNvSpPr>
            <a:spLocks noGrp="1"/>
          </p:cNvSpPr>
          <p:nvPr>
            <p:ph idx="1"/>
          </p:nvPr>
        </p:nvSpPr>
        <p:spPr/>
        <p:txBody>
          <a:bodyPr/>
          <a:lstStyle/>
          <a:p>
            <a:pPr marL="0" indent="0">
              <a:buNone/>
            </a:pPr>
            <a:r>
              <a:rPr lang="en-US" dirty="0">
                <a:effectLst/>
              </a:rPr>
              <a:t>[source::/var/log/windows.log] </a:t>
            </a:r>
            <a:endParaRPr lang="en-US" dirty="0"/>
          </a:p>
          <a:p>
            <a:pPr marL="0" indent="0">
              <a:buNone/>
            </a:pPr>
            <a:r>
              <a:rPr lang="en-US" sz="1600" dirty="0">
                <a:effectLst/>
              </a:rPr>
              <a:t>TRUNCATE = 25000 </a:t>
            </a:r>
            <a:endParaRPr lang="en-US" sz="1600" dirty="0"/>
          </a:p>
          <a:p>
            <a:pPr marL="0" indent="0">
              <a:buNone/>
            </a:pPr>
            <a:r>
              <a:rPr lang="en-US" sz="1600" dirty="0">
                <a:effectLst/>
              </a:rPr>
              <a:t>TZ = UTC </a:t>
            </a:r>
            <a:endParaRPr lang="en-US" sz="1600" dirty="0"/>
          </a:p>
          <a:p>
            <a:pPr marL="0" indent="0">
              <a:buNone/>
            </a:pPr>
            <a:r>
              <a:rPr lang="en-US" sz="1600" dirty="0">
                <a:effectLst/>
              </a:rPr>
              <a:t>SHOULD_LINEMERGE=false</a:t>
            </a:r>
            <a:endParaRPr lang="en-US" sz="1600" dirty="0">
              <a:effectLst/>
            </a:endParaRPr>
          </a:p>
          <a:p>
            <a:pPr marL="0" indent="0">
              <a:buNone/>
            </a:pPr>
            <a:r>
              <a:rPr lang="en-US" sz="1600" dirty="0">
                <a:effectLst/>
              </a:rPr>
              <a:t>LINE_BREAKER=([\n\r]+)\w{3}\s\d\d</a:t>
            </a:r>
            <a:endParaRPr lang="en-US" sz="1600" dirty="0">
              <a:effectLst/>
            </a:endParaRPr>
          </a:p>
          <a:p>
            <a:pPr marL="0" indent="0">
              <a:buNone/>
            </a:pPr>
            <a:r>
              <a:rPr lang="en-US" sz="1600" dirty="0">
                <a:effectLst/>
              </a:rPr>
              <a:t>CHARSET=UTF-8</a:t>
            </a:r>
            <a:endParaRPr lang="en-US" sz="1600" dirty="0">
              <a:effectLst/>
            </a:endParaRPr>
          </a:p>
          <a:p>
            <a:pPr marL="0" indent="0">
              <a:buNone/>
            </a:pPr>
            <a:r>
              <a:rPr lang="en-US" sz="1600" dirty="0">
                <a:effectLst/>
              </a:rPr>
              <a:t>MAX_TIMESTAMP_LOOKAHEAD=22</a:t>
            </a:r>
            <a:endParaRPr lang="en-US" sz="1600" dirty="0">
              <a:effectLst/>
            </a:endParaRPr>
          </a:p>
          <a:p>
            <a:pPr marL="0" indent="0">
              <a:buNone/>
            </a:pPr>
            <a:r>
              <a:rPr lang="en-US" sz="1600" dirty="0">
                <a:effectLst/>
              </a:rPr>
              <a:t>disabled=false</a:t>
            </a:r>
            <a:endParaRPr lang="en-US" sz="1600" dirty="0">
              <a:effectLst/>
            </a:endParaRPr>
          </a:p>
          <a:p>
            <a:pPr marL="0" indent="0">
              <a:buNone/>
            </a:pPr>
            <a:r>
              <a:rPr lang="en-US" sz="1600" dirty="0">
                <a:effectLst/>
              </a:rPr>
              <a:t>TIME_FORMAT=%b %d %Y %H:%M:%S</a:t>
            </a:r>
            <a:endParaRPr lang="en-US" sz="1600" dirty="0">
              <a:effectLst/>
            </a:endParaRPr>
          </a:p>
          <a:p>
            <a:pPr marL="0" indent="0">
              <a:buNone/>
            </a:pPr>
            <a:r>
              <a:rPr lang="en-US" sz="1600" dirty="0">
                <a:effectLst/>
              </a:rPr>
              <a:t>TIME_PREFIX=^</a:t>
            </a:r>
            <a:endParaRPr lang="en-US" dirty="0"/>
          </a:p>
        </p:txBody>
      </p:sp>
      <p:sp>
        <p:nvSpPr>
          <p:cNvPr id="4" name="Slide Number Placeholder 3"/>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22"/>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0" y="230608"/>
            <a:ext cx="9694606" cy="6396784"/>
          </a:xfrm>
        </p:spPr>
      </p:pic>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grpSp>
        <p:nvGrpSpPr>
          <p:cNvPr id="25" name="Group 24"/>
          <p:cNvGrpSpPr/>
          <p:nvPr/>
        </p:nvGrpSpPr>
        <p:grpSpPr>
          <a:xfrm>
            <a:off x="5265214" y="2691489"/>
            <a:ext cx="6529137" cy="1426839"/>
            <a:chOff x="5213684" y="2261937"/>
            <a:chExt cx="6529137" cy="1426839"/>
          </a:xfrm>
        </p:grpSpPr>
        <p:sp>
          <p:nvSpPr>
            <p:cNvPr id="8" name="Rectangle 7"/>
            <p:cNvSpPr/>
            <p:nvPr/>
          </p:nvSpPr>
          <p:spPr>
            <a:xfrm>
              <a:off x="6760798" y="3042445"/>
              <a:ext cx="4982023" cy="646331"/>
            </a:xfrm>
            <a:prstGeom prst="rect">
              <a:avLst/>
            </a:prstGeom>
            <a:solidFill>
              <a:schemeClr val="bg1"/>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t"/>
            <a:lstStyle/>
            <a:p>
              <a:pPr algn="ctr"/>
              <a:endParaRPr lang="en-US" sz="1600" dirty="0">
                <a:ln w="0"/>
                <a:solidFill>
                  <a:schemeClr val="tx1"/>
                </a:solidFill>
                <a:effectLst>
                  <a:outerShdw blurRad="38100" dist="19050" dir="2700000" algn="tl" rotWithShape="0">
                    <a:schemeClr val="dk1">
                      <a:alpha val="40000"/>
                    </a:schemeClr>
                  </a:outerShdw>
                </a:effectLst>
              </a:endParaRPr>
            </a:p>
          </p:txBody>
        </p:sp>
        <p:sp>
          <p:nvSpPr>
            <p:cNvPr id="3" name="TextBox 2"/>
            <p:cNvSpPr txBox="1"/>
            <p:nvPr/>
          </p:nvSpPr>
          <p:spPr>
            <a:xfrm>
              <a:off x="6733198" y="3042444"/>
              <a:ext cx="4985691" cy="646331"/>
            </a:xfrm>
            <a:prstGeom prst="rect">
              <a:avLst/>
            </a:prstGeom>
            <a:noFill/>
          </p:spPr>
          <p:txBody>
            <a:bodyPr wrap="square" rtlCol="0">
              <a:spAutoFit/>
            </a:bodyPr>
            <a:lstStyle/>
            <a:p>
              <a:pPr algn="l"/>
              <a:r>
                <a:rPr lang="en-US" sz="1200" dirty="0">
                  <a:solidFill>
                    <a:srgbClr val="FF0000"/>
                  </a:solidFill>
                  <a:effectLst/>
                </a:rPr>
                <a:t>as best practice, we would deploy the forwarders ( data collection part ) to the desired end machines to collect the logs from </a:t>
              </a:r>
              <a:endParaRPr lang="en-US" sz="1200" dirty="0">
                <a:solidFill>
                  <a:srgbClr val="FF0000"/>
                </a:solidFill>
                <a:effectLst/>
              </a:endParaRPr>
            </a:p>
            <a:p>
              <a:r>
                <a:rPr lang="en-US" sz="1200" dirty="0">
                  <a:solidFill>
                    <a:srgbClr val="FF0000"/>
                  </a:solidFill>
                  <a:effectLst/>
                </a:rPr>
                <a:t>Universal Forwarder – forwards the raw data without any prior treatment</a:t>
              </a:r>
              <a:endParaRPr lang="en-US" sz="1200" dirty="0">
                <a:solidFill>
                  <a:srgbClr val="FF0000"/>
                </a:solidFill>
              </a:endParaRPr>
            </a:p>
          </p:txBody>
        </p:sp>
        <p:cxnSp>
          <p:nvCxnSpPr>
            <p:cNvPr id="17" name="Connector: Elbow 16"/>
            <p:cNvCxnSpPr/>
            <p:nvPr/>
          </p:nvCxnSpPr>
          <p:spPr>
            <a:xfrm>
              <a:off x="5213684" y="2261937"/>
              <a:ext cx="1387642" cy="1052675"/>
            </a:xfrm>
            <a:prstGeom prst="bentConnector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2285537" y="1356218"/>
            <a:ext cx="9508814" cy="3584817"/>
            <a:chOff x="2382253" y="1291389"/>
            <a:chExt cx="9508814" cy="3584817"/>
          </a:xfrm>
        </p:grpSpPr>
        <p:cxnSp>
          <p:nvCxnSpPr>
            <p:cNvPr id="19" name="Connector: Elbow 18"/>
            <p:cNvCxnSpPr/>
            <p:nvPr/>
          </p:nvCxnSpPr>
          <p:spPr>
            <a:xfrm>
              <a:off x="2382253" y="1291389"/>
              <a:ext cx="4184152" cy="3104148"/>
            </a:xfrm>
            <a:prstGeom prst="bentConnector3">
              <a:avLst>
                <a:gd name="adj1" fmla="val 12755"/>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909044" y="4229875"/>
              <a:ext cx="4982023" cy="646331"/>
            </a:xfrm>
            <a:prstGeom prst="rect">
              <a:avLst/>
            </a:prstGeom>
            <a:solidFill>
              <a:schemeClr val="bg1"/>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t"/>
            <a:lstStyle/>
            <a:p>
              <a:pPr algn="l"/>
              <a:r>
                <a:rPr lang="en-US" sz="1200" dirty="0">
                  <a:solidFill>
                    <a:srgbClr val="FF0000"/>
                  </a:solidFill>
                  <a:effectLst/>
                </a:rPr>
                <a:t>In real world scenario and as best practice, we would deploy the search head component to a dedicated machine to perform high intensity dedicated search queries functionality </a:t>
              </a:r>
              <a:endParaRPr lang="en-US" sz="1200" dirty="0">
                <a:solidFill>
                  <a:srgbClr val="FF0000"/>
                </a:solidFill>
                <a:effectLst/>
              </a:endParaRPr>
            </a:p>
          </p:txBody>
        </p:sp>
      </p:grpSp>
      <p:grpSp>
        <p:nvGrpSpPr>
          <p:cNvPr id="30" name="Group 29"/>
          <p:cNvGrpSpPr/>
          <p:nvPr/>
        </p:nvGrpSpPr>
        <p:grpSpPr>
          <a:xfrm>
            <a:off x="6808660" y="5117411"/>
            <a:ext cx="4985691" cy="606349"/>
            <a:chOff x="6784730" y="5117411"/>
            <a:chExt cx="5009621" cy="606349"/>
          </a:xfrm>
        </p:grpSpPr>
        <p:sp>
          <p:nvSpPr>
            <p:cNvPr id="29" name="Rectangle 28"/>
            <p:cNvSpPr/>
            <p:nvPr/>
          </p:nvSpPr>
          <p:spPr>
            <a:xfrm>
              <a:off x="6784730" y="5132265"/>
              <a:ext cx="5009621" cy="591495"/>
            </a:xfrm>
            <a:prstGeom prst="rect">
              <a:avLst/>
            </a:prstGeom>
            <a:solidFill>
              <a:schemeClr val="bg1"/>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bg1"/>
                </a:solidFill>
              </a:endParaRPr>
            </a:p>
          </p:txBody>
        </p:sp>
        <p:sp>
          <p:nvSpPr>
            <p:cNvPr id="28" name="TextBox 27"/>
            <p:cNvSpPr txBox="1"/>
            <p:nvPr/>
          </p:nvSpPr>
          <p:spPr>
            <a:xfrm>
              <a:off x="6812328" y="5117411"/>
              <a:ext cx="4866325" cy="461665"/>
            </a:xfrm>
            <a:prstGeom prst="rect">
              <a:avLst/>
            </a:prstGeom>
            <a:noFill/>
            <a:ln w="9525">
              <a:solidFill>
                <a:schemeClr val="bg1"/>
              </a:solidFill>
            </a:ln>
          </p:spPr>
          <p:txBody>
            <a:bodyPr wrap="square">
              <a:spAutoFit/>
            </a:bodyPr>
            <a:lstStyle/>
            <a:p>
              <a:r>
                <a:rPr lang="en-US" sz="1200" dirty="0">
                  <a:solidFill>
                    <a:srgbClr val="FF0000"/>
                  </a:solidFill>
                  <a:effectLst/>
                </a:rPr>
                <a:t>Note: all components get installed from the same Splunk package</a:t>
              </a:r>
              <a:endParaRPr lang="en-US" sz="1200" dirty="0">
                <a:solidFill>
                  <a:srgbClr val="FF0000"/>
                </a:solidFill>
                <a:effectLst/>
              </a:endParaRPr>
            </a:p>
            <a:p>
              <a:r>
                <a:rPr lang="en-US" sz="1200" dirty="0">
                  <a:solidFill>
                    <a:srgbClr val="FF0000"/>
                  </a:solidFill>
                  <a:effectLst/>
                </a:rPr>
                <a:t>it is the configuration which changes the Splunk behavior!! </a:t>
              </a:r>
              <a:endParaRPr lang="en-US" sz="1200" dirty="0">
                <a:solidFill>
                  <a:srgbClr val="FF0000"/>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200" b="0" i="0" dirty="0">
                <a:solidFill>
                  <a:srgbClr val="212529"/>
                </a:solidFill>
                <a:effectLst/>
                <a:latin typeface="Fira Sans" panose="020B0503050000020004" pitchFamily="34" charset="0"/>
              </a:rPr>
              <a:t>Splunk Architecture: Data Flow, Components and Topologies</a:t>
            </a:r>
            <a:br>
              <a:rPr lang="en-GB" b="0" i="0" dirty="0">
                <a:solidFill>
                  <a:srgbClr val="212529"/>
                </a:solidFill>
                <a:effectLst/>
                <a:latin typeface="Fira Sans" panose="020B0503050000020004" pitchFamily="34" charset="0"/>
              </a:rPr>
            </a:br>
            <a:endParaRPr lang="en-US" dirty="0"/>
          </a:p>
        </p:txBody>
      </p:sp>
      <p:sp>
        <p:nvSpPr>
          <p:cNvPr id="3" name="Content Placeholder 2"/>
          <p:cNvSpPr>
            <a:spLocks noGrp="1"/>
          </p:cNvSpPr>
          <p:nvPr>
            <p:ph idx="1"/>
          </p:nvPr>
        </p:nvSpPr>
        <p:spPr/>
        <p:txBody>
          <a:bodyPr/>
          <a:lstStyle/>
          <a:p>
            <a:pPr algn="l"/>
            <a:r>
              <a:rPr lang="en-GB" b="0" i="0" dirty="0">
                <a:solidFill>
                  <a:srgbClr val="212529"/>
                </a:solidFill>
                <a:effectLst/>
                <a:latin typeface="Fira Sans" panose="020B0503050000020004" pitchFamily="34" charset="0"/>
              </a:rPr>
              <a:t>Splunk is a distributed system that ingests, processes and indexes log data. Splunk processes data in three stages:</a:t>
            </a:r>
            <a:endParaRPr lang="en-GB" b="0" i="0" dirty="0">
              <a:solidFill>
                <a:srgbClr val="212529"/>
              </a:solidFill>
              <a:effectLst/>
              <a:latin typeface="Fira Sans" panose="020B0503050000020004" pitchFamily="34" charset="0"/>
            </a:endParaRPr>
          </a:p>
          <a:p>
            <a:pPr algn="l">
              <a:buFont typeface="+mj-lt"/>
              <a:buAutoNum type="arabicPeriod"/>
            </a:pPr>
            <a:r>
              <a:rPr lang="en-GB" b="0" i="0" dirty="0">
                <a:solidFill>
                  <a:srgbClr val="212529"/>
                </a:solidFill>
                <a:effectLst/>
                <a:latin typeface="Fira Sans" panose="020B0503050000020004" pitchFamily="34" charset="0"/>
              </a:rPr>
              <a:t>Data Input – Splunk ingests the raw data stream from the source, breaks it into 64K blocks, and adds metadata keys, including hostname, source, character encoding, and the index the data should be stored in.</a:t>
            </a:r>
            <a:endParaRPr lang="en-GB" b="0" i="0" dirty="0">
              <a:solidFill>
                <a:srgbClr val="212529"/>
              </a:solidFill>
              <a:effectLst/>
              <a:latin typeface="Fira Sans" panose="020B0503050000020004" pitchFamily="34" charset="0"/>
            </a:endParaRPr>
          </a:p>
          <a:p>
            <a:pPr algn="l">
              <a:buFont typeface="+mj-lt"/>
              <a:buAutoNum type="arabicPeriod"/>
            </a:pPr>
            <a:r>
              <a:rPr lang="en-GB" b="0" i="0" dirty="0">
                <a:solidFill>
                  <a:srgbClr val="212529"/>
                </a:solidFill>
                <a:effectLst/>
                <a:latin typeface="Fira Sans" panose="020B0503050000020004" pitchFamily="34" charset="0"/>
              </a:rPr>
              <a:t>Data Storage – Splunk parses log data, by breaking it into lines, identifying timestamps, creating individual events and annotating them with metadata keys. It then transforms event data using transformation rules defined by the operator. Finally, Splunk writes the parsed events to disk, pointing to them from an index file which enables fast search across huge data volumes.</a:t>
            </a:r>
            <a:endParaRPr lang="en-GB" b="0" i="0" dirty="0">
              <a:solidFill>
                <a:srgbClr val="212529"/>
              </a:solidFill>
              <a:effectLst/>
              <a:latin typeface="Fira Sans" panose="020B0503050000020004" pitchFamily="34" charset="0"/>
            </a:endParaRPr>
          </a:p>
          <a:p>
            <a:pPr algn="l">
              <a:buFont typeface="+mj-lt"/>
              <a:buAutoNum type="arabicPeriod"/>
            </a:pPr>
            <a:r>
              <a:rPr lang="en-GB" b="0" i="0" dirty="0">
                <a:solidFill>
                  <a:srgbClr val="212529"/>
                </a:solidFill>
                <a:effectLst/>
                <a:latin typeface="Fira Sans" panose="020B0503050000020004" pitchFamily="34" charset="0"/>
              </a:rPr>
              <a:t>Data Search – at this stage Splunk enables users to query, view and use the event data. Based on the user’s reporting needs, it creates objects like reports, dashboards and alerts.</a:t>
            </a:r>
            <a:endParaRPr lang="en-GB" b="0" i="0" dirty="0">
              <a:solidFill>
                <a:srgbClr val="212529"/>
              </a:solidFill>
              <a:effectLst/>
              <a:latin typeface="Fira Sans" panose="020B0503050000020004" pitchFamily="34" charset="0"/>
            </a:endParaRPr>
          </a:p>
          <a:p>
            <a:endParaRPr lang="en-US" dirty="0"/>
          </a:p>
        </p:txBody>
      </p:sp>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solidFill>
                <a:latin typeface="Fira Sans" panose="020B0503050000020004" pitchFamily="34" charset="0"/>
              </a:rPr>
              <a:t>Splunk Components at a glance! </a:t>
            </a:r>
            <a:endParaRPr lang="en-US" sz="3600" dirty="0">
              <a:solidFill>
                <a:schemeClr val="tx2"/>
              </a:solidFill>
              <a:latin typeface="Fira Sans" panose="020B0503050000020004" pitchFamily="34" charset="0"/>
            </a:endParaRPr>
          </a:p>
        </p:txBody>
      </p:sp>
      <p:sp>
        <p:nvSpPr>
          <p:cNvPr id="5" name="Slide Number Placeholder 4"/>
          <p:cNvSpPr>
            <a:spLocks noGrp="1"/>
          </p:cNvSpPr>
          <p:nvPr>
            <p:ph type="sldNum" sz="quarter" idx="12"/>
          </p:nvPr>
        </p:nvSpPr>
        <p:spPr/>
        <p:txBody>
          <a:bodyPr/>
          <a:lstStyle/>
          <a:p>
            <a:r>
              <a:rPr lang="en-US"/>
              <a:t>|   </a:t>
            </a:r>
            <a:fld id="{24AA432E-61BB-4EF9-8610-004BEFB30EB4}" type="slidenum">
              <a:rPr lang="en-US" smtClean="0"/>
            </a:fld>
            <a:endParaRPr lang="en-US" dirty="0"/>
          </a:p>
        </p:txBody>
      </p:sp>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05450" y="1837745"/>
            <a:ext cx="3499669" cy="1871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89870" y="2181906"/>
            <a:ext cx="4084773" cy="338554"/>
          </a:xfrm>
          <a:prstGeom prst="rect">
            <a:avLst/>
          </a:prstGeom>
          <a:noFill/>
        </p:spPr>
        <p:txBody>
          <a:bodyPr wrap="none" rtlCol="0">
            <a:spAutoFit/>
          </a:bodyPr>
          <a:lstStyle/>
          <a:p>
            <a:r>
              <a:rPr lang="en-US" sz="1600" dirty="0">
                <a:solidFill>
                  <a:schemeClr val="tx2"/>
                </a:solidFill>
                <a:latin typeface="Fira Sans" panose="020B0503050000020004" pitchFamily="34" charset="0"/>
              </a:rPr>
              <a:t>Processing Components: Handle the data </a:t>
            </a:r>
            <a:endParaRPr lang="en-US" sz="1600" dirty="0">
              <a:solidFill>
                <a:schemeClr val="tx2"/>
              </a:solidFill>
              <a:latin typeface="Fira Sans" panose="020B0503050000020004" pitchFamily="34" charset="0"/>
            </a:endParaRPr>
          </a:p>
        </p:txBody>
      </p:sp>
      <p:sp>
        <p:nvSpPr>
          <p:cNvPr id="9" name="TextBox 8"/>
          <p:cNvSpPr txBox="1"/>
          <p:nvPr/>
        </p:nvSpPr>
        <p:spPr>
          <a:xfrm>
            <a:off x="381000" y="4061507"/>
            <a:ext cx="7630615" cy="338554"/>
          </a:xfrm>
          <a:prstGeom prst="rect">
            <a:avLst/>
          </a:prstGeom>
          <a:noFill/>
        </p:spPr>
        <p:txBody>
          <a:bodyPr wrap="none" rtlCol="0">
            <a:spAutoFit/>
          </a:bodyPr>
          <a:lstStyle/>
          <a:p>
            <a:r>
              <a:rPr lang="en-GB" sz="1600" dirty="0">
                <a:solidFill>
                  <a:schemeClr val="tx2"/>
                </a:solidFill>
                <a:latin typeface="Fira Sans" panose="020B0503050000020004" pitchFamily="34" charset="0"/>
              </a:rPr>
              <a:t>Management components:  support the activities of the processing components</a:t>
            </a:r>
            <a:endParaRPr lang="en-US" sz="1600" dirty="0">
              <a:solidFill>
                <a:schemeClr val="tx2"/>
              </a:solidFill>
              <a:latin typeface="Fira Sans" panose="020B0503050000020004" pitchFamily="34" charset="0"/>
            </a:endParaRPr>
          </a:p>
        </p:txBody>
      </p:sp>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1119" y="4498997"/>
            <a:ext cx="5709265" cy="16787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Nuts &amp; Bolts Template">
      <a:dk1>
        <a:srgbClr val="474747"/>
      </a:dk1>
      <a:lt1>
        <a:srgbClr val="FFFFFF"/>
      </a:lt1>
      <a:dk2>
        <a:srgbClr val="000000"/>
      </a:dk2>
      <a:lt2>
        <a:srgbClr val="E7E6E6"/>
      </a:lt2>
      <a:accent1>
        <a:srgbClr val="DA431A"/>
      </a:accent1>
      <a:accent2>
        <a:srgbClr val="37817F"/>
      </a:accent2>
      <a:accent3>
        <a:srgbClr val="A13113"/>
      </a:accent3>
      <a:accent4>
        <a:srgbClr val="D3B555"/>
      </a:accent4>
      <a:accent5>
        <a:srgbClr val="366390"/>
      </a:accent5>
      <a:accent6>
        <a:srgbClr val="45D2CF"/>
      </a:accent6>
      <a:hlink>
        <a:srgbClr val="DA431A"/>
      </a:hlink>
      <a:folHlink>
        <a:srgbClr val="DA431A"/>
      </a:folHlink>
    </a:clrScheme>
    <a:fontScheme name="Nuts &amp; Bolts Template">
      <a:majorFont>
        <a:latin typeface="Ostrich Sans Bold"/>
        <a:ea typeface=""/>
        <a:cs typeface=""/>
      </a:majorFont>
      <a:minorFont>
        <a:latin typeface="Gotham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t"/>
      <a:lstStyle>
        <a:defPPr>
          <a:defRPr sz="16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6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uts &amp; Bolts Template">
    <a:dk1>
      <a:srgbClr val="474747"/>
    </a:dk1>
    <a:lt1>
      <a:srgbClr val="FFFFFF"/>
    </a:lt1>
    <a:dk2>
      <a:srgbClr val="000000"/>
    </a:dk2>
    <a:lt2>
      <a:srgbClr val="E7E6E6"/>
    </a:lt2>
    <a:accent1>
      <a:srgbClr val="DA431A"/>
    </a:accent1>
    <a:accent2>
      <a:srgbClr val="37817F"/>
    </a:accent2>
    <a:accent3>
      <a:srgbClr val="A13113"/>
    </a:accent3>
    <a:accent4>
      <a:srgbClr val="D3B555"/>
    </a:accent4>
    <a:accent5>
      <a:srgbClr val="366390"/>
    </a:accent5>
    <a:accent6>
      <a:srgbClr val="45D2CF"/>
    </a:accent6>
    <a:hlink>
      <a:srgbClr val="DA431A"/>
    </a:hlink>
    <a:folHlink>
      <a:srgbClr val="DA431A"/>
    </a:folHlink>
  </a:clrScheme>
</a:themeOverride>
</file>

<file path=ppt/theme/themeOverride2.xml><?xml version="1.0" encoding="utf-8"?>
<a:themeOverride xmlns:a="http://schemas.openxmlformats.org/drawingml/2006/main">
  <a:clrScheme name="Nuts &amp; Bolts Template">
    <a:dk1>
      <a:srgbClr val="474747"/>
    </a:dk1>
    <a:lt1>
      <a:srgbClr val="FFFFFF"/>
    </a:lt1>
    <a:dk2>
      <a:srgbClr val="000000"/>
    </a:dk2>
    <a:lt2>
      <a:srgbClr val="E7E6E6"/>
    </a:lt2>
    <a:accent1>
      <a:srgbClr val="DA431A"/>
    </a:accent1>
    <a:accent2>
      <a:srgbClr val="37817F"/>
    </a:accent2>
    <a:accent3>
      <a:srgbClr val="A13113"/>
    </a:accent3>
    <a:accent4>
      <a:srgbClr val="D3B555"/>
    </a:accent4>
    <a:accent5>
      <a:srgbClr val="366390"/>
    </a:accent5>
    <a:accent6>
      <a:srgbClr val="45D2CF"/>
    </a:accent6>
    <a:hlink>
      <a:srgbClr val="DA431A"/>
    </a:hlink>
    <a:folHlink>
      <a:srgbClr val="DA431A"/>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3F7D62EB19ECC478E0DF032BC499B21" ma:contentTypeVersion="9" ma:contentTypeDescription="Create a new document." ma:contentTypeScope="" ma:versionID="c0308026c1d118740f4cc095c1119af5">
  <xsd:schema xmlns:xsd="http://www.w3.org/2001/XMLSchema" xmlns:xs="http://www.w3.org/2001/XMLSchema" xmlns:p="http://schemas.microsoft.com/office/2006/metadata/properties" xmlns:ns3="3a967036-a3bc-48d4-8468-ef8ab662df76" xmlns:ns4="842a1d69-1f71-4408-8dd1-cd6abfdcab29" targetNamespace="http://schemas.microsoft.com/office/2006/metadata/properties" ma:root="true" ma:fieldsID="3d5e3939b236637201c119487201fae1" ns3:_="" ns4:_="">
    <xsd:import namespace="3a967036-a3bc-48d4-8468-ef8ab662df76"/>
    <xsd:import namespace="842a1d69-1f71-4408-8dd1-cd6abfdcab2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967036-a3bc-48d4-8468-ef8ab662df7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42a1d69-1f71-4408-8dd1-cd6abfdcab2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498E07-8EBA-4996-960F-575E68A9A10C}">
  <ds:schemaRefs/>
</ds:datastoreItem>
</file>

<file path=customXml/itemProps2.xml><?xml version="1.0" encoding="utf-8"?>
<ds:datastoreItem xmlns:ds="http://schemas.openxmlformats.org/officeDocument/2006/customXml" ds:itemID="{74FBA930-BFAA-43B8-8252-BB502AD01839}">
  <ds:schemaRefs/>
</ds:datastoreItem>
</file>

<file path=customXml/itemProps3.xml><?xml version="1.0" encoding="utf-8"?>
<ds:datastoreItem xmlns:ds="http://schemas.openxmlformats.org/officeDocument/2006/customXml" ds:itemID="{2EF1EA36-0C40-44F0-8E49-5D770E72424F}">
  <ds:schemaRefs/>
</ds:datastoreItem>
</file>

<file path=docProps/app.xml><?xml version="1.0" encoding="utf-8"?>
<Properties xmlns="http://schemas.openxmlformats.org/officeDocument/2006/extended-properties" xmlns:vt="http://schemas.openxmlformats.org/officeDocument/2006/docPropsVTypes">
  <TotalTime>0</TotalTime>
  <Words>19644</Words>
  <Application>WPS Presentation</Application>
  <PresentationFormat>Widescreen</PresentationFormat>
  <Paragraphs>612</Paragraphs>
  <Slides>63</Slides>
  <Notes>7</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63</vt:i4>
      </vt:variant>
    </vt:vector>
  </HeadingPairs>
  <TitlesOfParts>
    <vt:vector size="79" baseType="lpstr">
      <vt:lpstr>Arial</vt:lpstr>
      <vt:lpstr>SimSun</vt:lpstr>
      <vt:lpstr>Wingdings</vt:lpstr>
      <vt:lpstr>Arial</vt:lpstr>
      <vt:lpstr>Open Sans</vt:lpstr>
      <vt:lpstr>Segoe Print</vt:lpstr>
      <vt:lpstr>Fira Sans</vt:lpstr>
      <vt:lpstr>Yu Gothic UI</vt:lpstr>
      <vt:lpstr>Ostrich Sans Bold</vt:lpstr>
      <vt:lpstr>Gotham Book</vt:lpstr>
      <vt:lpstr>Microsoft YaHei</vt:lpstr>
      <vt:lpstr>Arial Unicode MS</vt:lpstr>
      <vt:lpstr>Calibri</vt:lpstr>
      <vt:lpstr>proxima_nova</vt:lpstr>
      <vt:lpstr>Helvetica Neue</vt:lpstr>
      <vt:lpstr>Office Theme</vt:lpstr>
      <vt:lpstr> </vt:lpstr>
      <vt:lpstr> </vt:lpstr>
      <vt:lpstr>Splunk in Real World! </vt:lpstr>
      <vt:lpstr>So what does Splunk? </vt:lpstr>
      <vt:lpstr>Splunk Architecture ? </vt:lpstr>
      <vt:lpstr>PowerPoint 演示文稿</vt:lpstr>
      <vt:lpstr>PowerPoint 演示文稿</vt:lpstr>
      <vt:lpstr>Splunk Architecture: Data Flow, Components and Topologies </vt:lpstr>
      <vt:lpstr>Splunk Components at a glance! </vt:lpstr>
      <vt:lpstr>Splunk Forwarder</vt:lpstr>
      <vt:lpstr>Splunk Indexer </vt:lpstr>
      <vt:lpstr>Splunk Heavy Forwarder</vt:lpstr>
      <vt:lpstr>Splunk Search Head</vt:lpstr>
      <vt:lpstr>Splunk Deployment Server</vt:lpstr>
      <vt:lpstr>License Master</vt:lpstr>
      <vt:lpstr>Monitoring Console </vt:lpstr>
      <vt:lpstr>Splunk Deployer </vt:lpstr>
      <vt:lpstr>Splunk Cluster Master </vt:lpstr>
      <vt:lpstr>  </vt:lpstr>
      <vt:lpstr>Splunk Installation </vt:lpstr>
      <vt:lpstr>Splunk Installation Prerequisites </vt:lpstr>
      <vt:lpstr>Splunk Web Navigation – Post Installation </vt:lpstr>
      <vt:lpstr>Splunk health check – Post Installation </vt:lpstr>
      <vt:lpstr>Splunk Apps and Add-ons </vt:lpstr>
      <vt:lpstr>Splunk configuration files</vt:lpstr>
      <vt:lpstr>Splunk Directory  Structure </vt:lpstr>
      <vt:lpstr>Notes about Directory structure </vt:lpstr>
      <vt:lpstr>PowerPoint 演示文稿</vt:lpstr>
      <vt:lpstr>PowerPoint 演示文稿</vt:lpstr>
      <vt:lpstr>Splunk Indexes </vt:lpstr>
      <vt:lpstr>Why create indexes and not one index ? </vt:lpstr>
      <vt:lpstr>Why create indexes and not one index ? </vt:lpstr>
      <vt:lpstr>Index’s Structure ( buckets ) </vt:lpstr>
      <vt:lpstr>Index’s Structure ( buckets )  </vt:lpstr>
      <vt:lpstr>Bucket Life Cycle</vt:lpstr>
      <vt:lpstr>Let’s Add our first Index!</vt:lpstr>
      <vt:lpstr>Splunk Backup / Deletion  </vt:lpstr>
      <vt:lpstr>The Fishbucket Concept </vt:lpstr>
      <vt:lpstr>Installing Splunk Forwarder</vt:lpstr>
      <vt:lpstr>Splunk forwarder / Indexer configuration Lab Setup</vt:lpstr>
      <vt:lpstr>Distributed Search </vt:lpstr>
      <vt:lpstr>Why Integrate Splunk with LDAP</vt:lpstr>
      <vt:lpstr>how does this work?</vt:lpstr>
      <vt:lpstr>how does this work?</vt:lpstr>
      <vt:lpstr>LDAP Configuration Prerequisites </vt:lpstr>
      <vt:lpstr> </vt:lpstr>
      <vt:lpstr>Integrate Splunk with LDAP</vt:lpstr>
      <vt:lpstr>PowerPoint 演示文稿</vt:lpstr>
      <vt:lpstr>Data Collection Methodology </vt:lpstr>
      <vt:lpstr>Data Pipeline</vt:lpstr>
      <vt:lpstr>MetaData Fields </vt:lpstr>
      <vt:lpstr>Why Sourcetype matters?</vt:lpstr>
      <vt:lpstr>data Input for initial testing </vt:lpstr>
      <vt:lpstr>Data Collection Deployment Topology </vt:lpstr>
      <vt:lpstr>Additional controls on UFs </vt:lpstr>
      <vt:lpstr>Why using a heavy forwarder? Use cases</vt:lpstr>
      <vt:lpstr>Deployment server why the need? 		</vt:lpstr>
      <vt:lpstr>Configure Forward Management</vt:lpstr>
      <vt:lpstr>Data Onboarding</vt:lpstr>
      <vt:lpstr>Before you onboard the Data</vt:lpstr>
      <vt:lpstr>Things to remember!	</vt:lpstr>
      <vt:lpstr>Parsing phase controls in props.conf</vt:lpstr>
      <vt:lpstr>Props.conf Example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Saif Al-Shoker</dc:creator>
  <cp:lastModifiedBy>karthick selvam</cp:lastModifiedBy>
  <cp:revision>21</cp:revision>
  <dcterms:created xsi:type="dcterms:W3CDTF">2022-09-11T09:04:00Z</dcterms:created>
  <dcterms:modified xsi:type="dcterms:W3CDTF">2025-12-05T07:13:12Z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0x01010083F7D62EB19ECC478E0DF032BC499B21</vt:lpwstr>
  </property>
  <property fmtid="{D5CDD505-2E9C-101B-9397-08002B2CF9AE}" pid="3" name="ICV">
    <vt:lpwstr>3F04A9EA011647FCA6E644B348B3CDAB_12</vt:lpwstr>
  </property>
  <property fmtid="{D5CDD505-2E9C-101B-9397-08002B2CF9AE}" pid="4" name="KSOProductBuildVer">
    <vt:lpwstr>2057-12.2.0.23155</vt:lpwstr>
  </property>
</Properties>
</file>